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60" r:id="rId1"/>
  </p:sldMasterIdLst>
  <p:notesMasterIdLst>
    <p:notesMasterId r:id="rId25"/>
  </p:notesMasterIdLst>
  <p:sldIdLst>
    <p:sldId id="256" r:id="rId2"/>
    <p:sldId id="264" r:id="rId3"/>
    <p:sldId id="265" r:id="rId4"/>
    <p:sldId id="288" r:id="rId5"/>
    <p:sldId id="298" r:id="rId6"/>
    <p:sldId id="290" r:id="rId7"/>
    <p:sldId id="266" r:id="rId8"/>
    <p:sldId id="268" r:id="rId9"/>
    <p:sldId id="276" r:id="rId10"/>
    <p:sldId id="273" r:id="rId11"/>
    <p:sldId id="267" r:id="rId12"/>
    <p:sldId id="271" r:id="rId13"/>
    <p:sldId id="274" r:id="rId14"/>
    <p:sldId id="281" r:id="rId15"/>
    <p:sldId id="279" r:id="rId16"/>
    <p:sldId id="280" r:id="rId17"/>
    <p:sldId id="277" r:id="rId18"/>
    <p:sldId id="278" r:id="rId19"/>
    <p:sldId id="285" r:id="rId20"/>
    <p:sldId id="297" r:id="rId21"/>
    <p:sldId id="291" r:id="rId22"/>
    <p:sldId id="289" r:id="rId23"/>
    <p:sldId id="25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na hammet" initials="lh" lastIdx="2" clrIdx="0">
    <p:extLst>
      <p:ext uri="{19B8F6BF-5375-455C-9EA6-DF929625EA0E}">
        <p15:presenceInfo xmlns:p15="http://schemas.microsoft.com/office/powerpoint/2012/main" userId="bdd0c36edabd76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סגנון ביניים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סגנון ביניים 1 - הדגשה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5T21:28:17.090" idx="1">
    <p:pos x="767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20-03-15T21:28:36.838" idx="2">
    <p:pos x="7534" y="146"/>
    <p:text>ניתן להסתייע באתר סטאג'קל של מכללת תלפיות.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B7C90E-9407-46A7-B3F0-046EB5FC3D2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pPr rtl="1"/>
          <a:endParaRPr lang="he-IL"/>
        </a:p>
      </dgm:t>
    </dgm:pt>
    <dgm:pt modelId="{90F76EEC-3790-4CB2-A83F-A54C2AC3CFA6}">
      <dgm:prSet/>
      <dgm:spPr/>
      <dgm:t>
        <a:bodyPr/>
        <a:lstStyle/>
        <a:p>
          <a:pPr rtl="1"/>
          <a:r>
            <a:rPr lang="he-IL" b="1"/>
            <a:t>בעידן החיים החדש שלב הסטאז' הוא הכרחי בכל מקצוע יוקרתי  בעולם.</a:t>
          </a:r>
          <a:endParaRPr lang="he-IL"/>
        </a:p>
      </dgm:t>
    </dgm:pt>
    <dgm:pt modelId="{E149D346-D5DE-4432-ABCD-4BB15F8BFA45}" type="parTrans" cxnId="{D25BF02C-B930-438D-A8C3-D6592AFF310B}">
      <dgm:prSet/>
      <dgm:spPr/>
      <dgm:t>
        <a:bodyPr/>
        <a:lstStyle/>
        <a:p>
          <a:pPr rtl="1"/>
          <a:endParaRPr lang="he-IL"/>
        </a:p>
      </dgm:t>
    </dgm:pt>
    <dgm:pt modelId="{05F5EA0E-CE32-4224-BFAE-D58D79896E74}" type="sibTrans" cxnId="{D25BF02C-B930-438D-A8C3-D6592AFF310B}">
      <dgm:prSet/>
      <dgm:spPr/>
      <dgm:t>
        <a:bodyPr/>
        <a:lstStyle/>
        <a:p>
          <a:pPr rtl="1"/>
          <a:endParaRPr lang="he-IL"/>
        </a:p>
      </dgm:t>
    </dgm:pt>
    <dgm:pt modelId="{CA311B68-E97D-4FFD-9DB0-1C9B938C2E4C}">
      <dgm:prSet/>
      <dgm:spPr/>
      <dgm:t>
        <a:bodyPr/>
        <a:lstStyle/>
        <a:p>
          <a:pPr rtl="1"/>
          <a:r>
            <a:rPr lang="he-IL" b="1" dirty="0"/>
            <a:t>הסטאז' הוא נדבך נוסף בהכשרה להוראה והוא כולל בתוכו שני תחומים:    </a:t>
          </a:r>
          <a:endParaRPr lang="he-IL" dirty="0"/>
        </a:p>
      </dgm:t>
    </dgm:pt>
    <dgm:pt modelId="{9E742EA6-4A88-4B24-9081-23125C564BF5}" type="parTrans" cxnId="{7A7959D0-D413-418C-9D09-E007674A43F4}">
      <dgm:prSet/>
      <dgm:spPr/>
      <dgm:t>
        <a:bodyPr/>
        <a:lstStyle/>
        <a:p>
          <a:pPr rtl="1"/>
          <a:endParaRPr lang="he-IL"/>
        </a:p>
      </dgm:t>
    </dgm:pt>
    <dgm:pt modelId="{D2BB2B7C-6647-4BBD-B6A6-1375AB6EB5F8}" type="sibTrans" cxnId="{7A7959D0-D413-418C-9D09-E007674A43F4}">
      <dgm:prSet/>
      <dgm:spPr/>
      <dgm:t>
        <a:bodyPr/>
        <a:lstStyle/>
        <a:p>
          <a:pPr rtl="1"/>
          <a:endParaRPr lang="he-IL"/>
        </a:p>
      </dgm:t>
    </dgm:pt>
    <dgm:pt modelId="{2A5E4D78-D3C1-4C6D-B75F-805802CAB8AE}">
      <dgm:prSet/>
      <dgm:spPr/>
      <dgm:t>
        <a:bodyPr/>
        <a:lstStyle/>
        <a:p>
          <a:pPr rtl="1"/>
          <a:r>
            <a:rPr lang="he-IL" b="1" dirty="0"/>
            <a:t>1. </a:t>
          </a:r>
          <a:r>
            <a:rPr lang="he-IL" b="1" u="sng" dirty="0"/>
            <a:t>עבודה בשדה </a:t>
          </a:r>
          <a:r>
            <a:rPr lang="he-IL" b="1" dirty="0"/>
            <a:t>בתחום הידע שהוכשרתם בו לפחות בשליש משרה.</a:t>
          </a:r>
          <a:endParaRPr lang="he-IL" dirty="0"/>
        </a:p>
      </dgm:t>
    </dgm:pt>
    <dgm:pt modelId="{251AE96E-41FD-42A0-963F-A754D254092C}" type="parTrans" cxnId="{3BBC3E2C-EECA-4913-A450-EDD4B669DDA4}">
      <dgm:prSet/>
      <dgm:spPr/>
      <dgm:t>
        <a:bodyPr/>
        <a:lstStyle/>
        <a:p>
          <a:pPr rtl="1"/>
          <a:endParaRPr lang="he-IL"/>
        </a:p>
      </dgm:t>
    </dgm:pt>
    <dgm:pt modelId="{933DC3D2-357B-499C-9525-74AD29520DC0}" type="sibTrans" cxnId="{3BBC3E2C-EECA-4913-A450-EDD4B669DDA4}">
      <dgm:prSet/>
      <dgm:spPr/>
      <dgm:t>
        <a:bodyPr/>
        <a:lstStyle/>
        <a:p>
          <a:pPr rtl="1"/>
          <a:endParaRPr lang="he-IL"/>
        </a:p>
      </dgm:t>
    </dgm:pt>
    <dgm:pt modelId="{D6632CDE-B0AD-4F1D-BC8D-1CD3B09E8D05}">
      <dgm:prSet/>
      <dgm:spPr/>
      <dgm:t>
        <a:bodyPr/>
        <a:lstStyle/>
        <a:p>
          <a:pPr rtl="1"/>
          <a:r>
            <a:rPr lang="he-IL" b="1"/>
            <a:t>2. </a:t>
          </a:r>
          <a:r>
            <a:rPr lang="he-IL" b="1" u="sng"/>
            <a:t>סדנת סטאז' </a:t>
          </a:r>
          <a:r>
            <a:rPr lang="he-IL" b="1"/>
            <a:t>המלווה את עבודת השדה והיא נלמדת במכללה.</a:t>
          </a:r>
          <a:endParaRPr lang="he-IL"/>
        </a:p>
      </dgm:t>
    </dgm:pt>
    <dgm:pt modelId="{78034F6C-EE50-4E20-9D28-80720A85B0A4}" type="parTrans" cxnId="{7110A6A7-C538-40FC-9E61-718FC1E83078}">
      <dgm:prSet/>
      <dgm:spPr/>
      <dgm:t>
        <a:bodyPr/>
        <a:lstStyle/>
        <a:p>
          <a:pPr rtl="1"/>
          <a:endParaRPr lang="he-IL"/>
        </a:p>
      </dgm:t>
    </dgm:pt>
    <dgm:pt modelId="{D4C89DB0-C41C-4B4A-968D-FEB0110609F4}" type="sibTrans" cxnId="{7110A6A7-C538-40FC-9E61-718FC1E83078}">
      <dgm:prSet/>
      <dgm:spPr/>
      <dgm:t>
        <a:bodyPr/>
        <a:lstStyle/>
        <a:p>
          <a:pPr rtl="1"/>
          <a:endParaRPr lang="he-IL"/>
        </a:p>
      </dgm:t>
    </dgm:pt>
    <dgm:pt modelId="{936A37E3-91CA-4C10-A513-47E42540387C}" type="pres">
      <dgm:prSet presAssocID="{BAB7C90E-9407-46A7-B3F0-046EB5FC3D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73411BEB-E14E-47FD-AF06-255759B5878D}" type="pres">
      <dgm:prSet presAssocID="{90F76EEC-3790-4CB2-A83F-A54C2AC3CFA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9BEBC2-2971-4092-9DAE-9C4E919E6B90}" type="pres">
      <dgm:prSet presAssocID="{05F5EA0E-CE32-4224-BFAE-D58D79896E74}" presName="spacer" presStyleCnt="0"/>
      <dgm:spPr/>
    </dgm:pt>
    <dgm:pt modelId="{C2051F5A-ED44-4D3C-AE3D-972A9E518148}" type="pres">
      <dgm:prSet presAssocID="{CA311B68-E97D-4FFD-9DB0-1C9B938C2E4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A0FBB39-57AC-451C-BF76-FDDD602117BB}" type="pres">
      <dgm:prSet presAssocID="{D2BB2B7C-6647-4BBD-B6A6-1375AB6EB5F8}" presName="spacer" presStyleCnt="0"/>
      <dgm:spPr/>
    </dgm:pt>
    <dgm:pt modelId="{F18C181C-398F-4FDD-8138-5C0CEE0F34FD}" type="pres">
      <dgm:prSet presAssocID="{2A5E4D78-D3C1-4C6D-B75F-805802CAB8A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5A758E5-21D8-465A-8423-E7A4EFCA6026}" type="pres">
      <dgm:prSet presAssocID="{933DC3D2-357B-499C-9525-74AD29520DC0}" presName="spacer" presStyleCnt="0"/>
      <dgm:spPr/>
    </dgm:pt>
    <dgm:pt modelId="{671E6AA9-C9EF-4CD1-AE69-009CAFC30F47}" type="pres">
      <dgm:prSet presAssocID="{D6632CDE-B0AD-4F1D-BC8D-1CD3B09E8D0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A7959D0-D413-418C-9D09-E007674A43F4}" srcId="{BAB7C90E-9407-46A7-B3F0-046EB5FC3D29}" destId="{CA311B68-E97D-4FFD-9DB0-1C9B938C2E4C}" srcOrd="1" destOrd="0" parTransId="{9E742EA6-4A88-4B24-9081-23125C564BF5}" sibTransId="{D2BB2B7C-6647-4BBD-B6A6-1375AB6EB5F8}"/>
    <dgm:cxn modelId="{FD83106A-3B42-429F-A083-3421DBC15219}" type="presOf" srcId="{90F76EEC-3790-4CB2-A83F-A54C2AC3CFA6}" destId="{73411BEB-E14E-47FD-AF06-255759B5878D}" srcOrd="0" destOrd="0" presId="urn:microsoft.com/office/officeart/2005/8/layout/vList2"/>
    <dgm:cxn modelId="{D25BF02C-B930-438D-A8C3-D6592AFF310B}" srcId="{BAB7C90E-9407-46A7-B3F0-046EB5FC3D29}" destId="{90F76EEC-3790-4CB2-A83F-A54C2AC3CFA6}" srcOrd="0" destOrd="0" parTransId="{E149D346-D5DE-4432-ABCD-4BB15F8BFA45}" sibTransId="{05F5EA0E-CE32-4224-BFAE-D58D79896E74}"/>
    <dgm:cxn modelId="{ACF5C9D2-B04F-4ED5-BA88-214CD31325FD}" type="presOf" srcId="{BAB7C90E-9407-46A7-B3F0-046EB5FC3D29}" destId="{936A37E3-91CA-4C10-A513-47E42540387C}" srcOrd="0" destOrd="0" presId="urn:microsoft.com/office/officeart/2005/8/layout/vList2"/>
    <dgm:cxn modelId="{D0FAF4F8-A86B-4FC7-96F8-4DA85404F649}" type="presOf" srcId="{D6632CDE-B0AD-4F1D-BC8D-1CD3B09E8D05}" destId="{671E6AA9-C9EF-4CD1-AE69-009CAFC30F47}" srcOrd="0" destOrd="0" presId="urn:microsoft.com/office/officeart/2005/8/layout/vList2"/>
    <dgm:cxn modelId="{3BBC3E2C-EECA-4913-A450-EDD4B669DDA4}" srcId="{BAB7C90E-9407-46A7-B3F0-046EB5FC3D29}" destId="{2A5E4D78-D3C1-4C6D-B75F-805802CAB8AE}" srcOrd="2" destOrd="0" parTransId="{251AE96E-41FD-42A0-963F-A754D254092C}" sibTransId="{933DC3D2-357B-499C-9525-74AD29520DC0}"/>
    <dgm:cxn modelId="{E8212016-426E-4E3F-A04F-6145FA496994}" type="presOf" srcId="{CA311B68-E97D-4FFD-9DB0-1C9B938C2E4C}" destId="{C2051F5A-ED44-4D3C-AE3D-972A9E518148}" srcOrd="0" destOrd="0" presId="urn:microsoft.com/office/officeart/2005/8/layout/vList2"/>
    <dgm:cxn modelId="{90D33909-CF23-4DA4-B234-16FB45DF518E}" type="presOf" srcId="{2A5E4D78-D3C1-4C6D-B75F-805802CAB8AE}" destId="{F18C181C-398F-4FDD-8138-5C0CEE0F34FD}" srcOrd="0" destOrd="0" presId="urn:microsoft.com/office/officeart/2005/8/layout/vList2"/>
    <dgm:cxn modelId="{7110A6A7-C538-40FC-9E61-718FC1E83078}" srcId="{BAB7C90E-9407-46A7-B3F0-046EB5FC3D29}" destId="{D6632CDE-B0AD-4F1D-BC8D-1CD3B09E8D05}" srcOrd="3" destOrd="0" parTransId="{78034F6C-EE50-4E20-9D28-80720A85B0A4}" sibTransId="{D4C89DB0-C41C-4B4A-968D-FEB0110609F4}"/>
    <dgm:cxn modelId="{4DE2C63B-EF96-4683-998F-89B03DD7BCEE}" type="presParOf" srcId="{936A37E3-91CA-4C10-A513-47E42540387C}" destId="{73411BEB-E14E-47FD-AF06-255759B5878D}" srcOrd="0" destOrd="0" presId="urn:microsoft.com/office/officeart/2005/8/layout/vList2"/>
    <dgm:cxn modelId="{13138D4E-2DD7-481D-9BB0-FEDB9B4CA05A}" type="presParOf" srcId="{936A37E3-91CA-4C10-A513-47E42540387C}" destId="{329BEBC2-2971-4092-9DAE-9C4E919E6B90}" srcOrd="1" destOrd="0" presId="urn:microsoft.com/office/officeart/2005/8/layout/vList2"/>
    <dgm:cxn modelId="{701D10B6-AEEC-4886-96C6-F738EFDB9005}" type="presParOf" srcId="{936A37E3-91CA-4C10-A513-47E42540387C}" destId="{C2051F5A-ED44-4D3C-AE3D-972A9E518148}" srcOrd="2" destOrd="0" presId="urn:microsoft.com/office/officeart/2005/8/layout/vList2"/>
    <dgm:cxn modelId="{682C5149-2000-468C-8576-C430CB7317FF}" type="presParOf" srcId="{936A37E3-91CA-4C10-A513-47E42540387C}" destId="{AA0FBB39-57AC-451C-BF76-FDDD602117BB}" srcOrd="3" destOrd="0" presId="urn:microsoft.com/office/officeart/2005/8/layout/vList2"/>
    <dgm:cxn modelId="{A11527FC-4F5F-451B-968F-D4691F4F62C5}" type="presParOf" srcId="{936A37E3-91CA-4C10-A513-47E42540387C}" destId="{F18C181C-398F-4FDD-8138-5C0CEE0F34FD}" srcOrd="4" destOrd="0" presId="urn:microsoft.com/office/officeart/2005/8/layout/vList2"/>
    <dgm:cxn modelId="{216AC275-83AD-4EB8-AAF1-D479C69F542C}" type="presParOf" srcId="{936A37E3-91CA-4C10-A513-47E42540387C}" destId="{E5A758E5-21D8-465A-8423-E7A4EFCA6026}" srcOrd="5" destOrd="0" presId="urn:microsoft.com/office/officeart/2005/8/layout/vList2"/>
    <dgm:cxn modelId="{B841EF5A-16F8-46C7-99E1-567DF36F14F3}" type="presParOf" srcId="{936A37E3-91CA-4C10-A513-47E42540387C}" destId="{671E6AA9-C9EF-4CD1-AE69-009CAFC30F4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456524-3B23-455C-9DB1-00639A8AA22D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1877A30E-5266-41E4-909C-90B9F3DD80B4}">
      <dgm:prSet/>
      <dgm:spPr/>
      <dgm:t>
        <a:bodyPr/>
        <a:lstStyle/>
        <a:p>
          <a:pPr rtl="1"/>
          <a:r>
            <a:rPr lang="he-IL" b="1" dirty="0"/>
            <a:t>התנסות בהוראה בתנאי אמת</a:t>
          </a:r>
          <a:endParaRPr lang="he-IL" dirty="0"/>
        </a:p>
      </dgm:t>
    </dgm:pt>
    <dgm:pt modelId="{C3BF58C6-95D4-4CCA-BCF9-294968FCAA5F}" type="parTrans" cxnId="{908C5C00-882B-4A9F-BA23-59E1B51CD685}">
      <dgm:prSet/>
      <dgm:spPr/>
      <dgm:t>
        <a:bodyPr/>
        <a:lstStyle/>
        <a:p>
          <a:pPr rtl="1"/>
          <a:endParaRPr lang="he-IL"/>
        </a:p>
      </dgm:t>
    </dgm:pt>
    <dgm:pt modelId="{B33CB995-ED5F-4DB0-B942-1836AA1EF301}" type="sibTrans" cxnId="{908C5C00-882B-4A9F-BA23-59E1B51CD685}">
      <dgm:prSet/>
      <dgm:spPr/>
      <dgm:t>
        <a:bodyPr/>
        <a:lstStyle/>
        <a:p>
          <a:pPr rtl="1"/>
          <a:endParaRPr lang="he-IL"/>
        </a:p>
      </dgm:t>
    </dgm:pt>
    <dgm:pt modelId="{4868A3F8-A4E4-42CF-B778-0603B9509811}">
      <dgm:prSet/>
      <dgm:spPr/>
      <dgm:t>
        <a:bodyPr/>
        <a:lstStyle/>
        <a:p>
          <a:pPr rtl="1"/>
          <a:r>
            <a:rPr lang="he-IL" b="1"/>
            <a:t>תמיכה מקצועית, חברתית ורגשית במהלך </a:t>
          </a:r>
          <a:endParaRPr lang="he-IL"/>
        </a:p>
      </dgm:t>
    </dgm:pt>
    <dgm:pt modelId="{529EEE6F-DCEC-4234-B6B3-63130B7EA2DD}" type="parTrans" cxnId="{2A6B39EE-C868-473C-8A88-2DF5510F8D3E}">
      <dgm:prSet/>
      <dgm:spPr/>
      <dgm:t>
        <a:bodyPr/>
        <a:lstStyle/>
        <a:p>
          <a:pPr rtl="1"/>
          <a:endParaRPr lang="he-IL"/>
        </a:p>
      </dgm:t>
    </dgm:pt>
    <dgm:pt modelId="{3C9A87CE-9BCA-4254-9315-777F42825857}" type="sibTrans" cxnId="{2A6B39EE-C868-473C-8A88-2DF5510F8D3E}">
      <dgm:prSet/>
      <dgm:spPr/>
      <dgm:t>
        <a:bodyPr/>
        <a:lstStyle/>
        <a:p>
          <a:pPr rtl="1"/>
          <a:endParaRPr lang="he-IL"/>
        </a:p>
      </dgm:t>
    </dgm:pt>
    <dgm:pt modelId="{6B8D11FE-6EDD-45F2-B099-E75F4FAE3DB4}">
      <dgm:prSet/>
      <dgm:spPr/>
      <dgm:t>
        <a:bodyPr/>
        <a:lstStyle/>
        <a:p>
          <a:pPr rtl="1"/>
          <a:r>
            <a:rPr lang="he-IL" b="1" dirty="0"/>
            <a:t>השנה הראשונה לעבודה</a:t>
          </a:r>
          <a:endParaRPr lang="he-IL" dirty="0"/>
        </a:p>
      </dgm:t>
    </dgm:pt>
    <dgm:pt modelId="{C53318C1-D3AA-46B1-B519-876CF654B67E}" type="parTrans" cxnId="{0117A14C-0C0C-475D-830E-79E777ECA71B}">
      <dgm:prSet/>
      <dgm:spPr/>
      <dgm:t>
        <a:bodyPr/>
        <a:lstStyle/>
        <a:p>
          <a:pPr rtl="1"/>
          <a:endParaRPr lang="he-IL"/>
        </a:p>
      </dgm:t>
    </dgm:pt>
    <dgm:pt modelId="{B6A57B68-BB19-40E5-BDCA-6E21D19059A6}" type="sibTrans" cxnId="{0117A14C-0C0C-475D-830E-79E777ECA71B}">
      <dgm:prSet/>
      <dgm:spPr/>
      <dgm:t>
        <a:bodyPr/>
        <a:lstStyle/>
        <a:p>
          <a:pPr rtl="1"/>
          <a:endParaRPr lang="he-IL"/>
        </a:p>
      </dgm:t>
    </dgm:pt>
    <dgm:pt modelId="{F757CBBF-D705-4804-BE12-611A3AE4EAA9}">
      <dgm:prSet/>
      <dgm:spPr/>
      <dgm:t>
        <a:bodyPr/>
        <a:lstStyle/>
        <a:p>
          <a:pPr rtl="1"/>
          <a:r>
            <a:rPr lang="he-IL" b="1" dirty="0"/>
            <a:t>הערכת הסטז'ר בשנת עבודתו הראשונה</a:t>
          </a:r>
          <a:endParaRPr lang="he-IL" dirty="0"/>
        </a:p>
      </dgm:t>
    </dgm:pt>
    <dgm:pt modelId="{0025885B-7AD9-4CA7-A152-2B1EF5F5B9F8}" type="parTrans" cxnId="{649D44C2-50B2-48AC-8470-7EDC14CEC234}">
      <dgm:prSet/>
      <dgm:spPr/>
      <dgm:t>
        <a:bodyPr/>
        <a:lstStyle/>
        <a:p>
          <a:pPr rtl="1"/>
          <a:endParaRPr lang="he-IL"/>
        </a:p>
      </dgm:t>
    </dgm:pt>
    <dgm:pt modelId="{B6C2412C-5301-4195-8947-CF49C785F05F}" type="sibTrans" cxnId="{649D44C2-50B2-48AC-8470-7EDC14CEC234}">
      <dgm:prSet/>
      <dgm:spPr/>
      <dgm:t>
        <a:bodyPr/>
        <a:lstStyle/>
        <a:p>
          <a:pPr rtl="1"/>
          <a:endParaRPr lang="he-IL"/>
        </a:p>
      </dgm:t>
    </dgm:pt>
    <dgm:pt modelId="{744D805C-7175-4ED3-811D-2F9904E507E0}">
      <dgm:prSet/>
      <dgm:spPr/>
      <dgm:t>
        <a:bodyPr/>
        <a:lstStyle/>
        <a:p>
          <a:pPr rtl="1"/>
          <a:endParaRPr lang="he-IL"/>
        </a:p>
      </dgm:t>
    </dgm:pt>
    <dgm:pt modelId="{E8D70050-2F6F-401E-AE74-133FC0850D05}" type="parTrans" cxnId="{96839FD9-042F-4E72-8978-D6448577DCBB}">
      <dgm:prSet/>
      <dgm:spPr/>
      <dgm:t>
        <a:bodyPr/>
        <a:lstStyle/>
        <a:p>
          <a:pPr rtl="1"/>
          <a:endParaRPr lang="he-IL"/>
        </a:p>
      </dgm:t>
    </dgm:pt>
    <dgm:pt modelId="{4898B6E8-2345-4D84-A90F-434FEEAAE2E7}" type="sibTrans" cxnId="{96839FD9-042F-4E72-8978-D6448577DCBB}">
      <dgm:prSet/>
      <dgm:spPr/>
      <dgm:t>
        <a:bodyPr/>
        <a:lstStyle/>
        <a:p>
          <a:pPr rtl="1"/>
          <a:endParaRPr lang="he-IL"/>
        </a:p>
      </dgm:t>
    </dgm:pt>
    <dgm:pt modelId="{4B8482A6-6E6B-4A40-8115-A6A4A2748C75}" type="pres">
      <dgm:prSet presAssocID="{FD456524-3B23-455C-9DB1-00639A8AA22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9B4F274-0E86-4697-BFD5-EC59C6902BFE}" type="pres">
      <dgm:prSet presAssocID="{FD456524-3B23-455C-9DB1-00639A8AA22D}" presName="diamond" presStyleLbl="bgShp" presStyleIdx="0" presStyleCnt="1"/>
      <dgm:spPr/>
    </dgm:pt>
    <dgm:pt modelId="{D8F2B37A-BE43-47A5-80EB-2E8EEA4499A0}" type="pres">
      <dgm:prSet presAssocID="{FD456524-3B23-455C-9DB1-00639A8AA22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18C0488-9902-4BED-9FCF-563A159ECF3C}" type="pres">
      <dgm:prSet presAssocID="{FD456524-3B23-455C-9DB1-00639A8AA22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C3F399E-667F-4F39-8DFF-289609957364}" type="pres">
      <dgm:prSet presAssocID="{FD456524-3B23-455C-9DB1-00639A8AA22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6E0F0A1-F14C-4BDD-A824-2409D862F8B3}" type="pres">
      <dgm:prSet presAssocID="{FD456524-3B23-455C-9DB1-00639A8AA22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5BCC86D-704C-466A-B9AC-503E7A570E6D}" type="presOf" srcId="{F757CBBF-D705-4804-BE12-611A3AE4EAA9}" destId="{86E0F0A1-F14C-4BDD-A824-2409D862F8B3}" srcOrd="0" destOrd="0" presId="urn:microsoft.com/office/officeart/2005/8/layout/matrix3"/>
    <dgm:cxn modelId="{A6DFD79C-F64C-40BC-905B-596BD5C2B174}" type="presOf" srcId="{6B8D11FE-6EDD-45F2-B099-E75F4FAE3DB4}" destId="{FC3F399E-667F-4F39-8DFF-289609957364}" srcOrd="0" destOrd="0" presId="urn:microsoft.com/office/officeart/2005/8/layout/matrix3"/>
    <dgm:cxn modelId="{908C5C00-882B-4A9F-BA23-59E1B51CD685}" srcId="{FD456524-3B23-455C-9DB1-00639A8AA22D}" destId="{1877A30E-5266-41E4-909C-90B9F3DD80B4}" srcOrd="0" destOrd="0" parTransId="{C3BF58C6-95D4-4CCA-BCF9-294968FCAA5F}" sibTransId="{B33CB995-ED5F-4DB0-B942-1836AA1EF301}"/>
    <dgm:cxn modelId="{649D44C2-50B2-48AC-8470-7EDC14CEC234}" srcId="{FD456524-3B23-455C-9DB1-00639A8AA22D}" destId="{F757CBBF-D705-4804-BE12-611A3AE4EAA9}" srcOrd="3" destOrd="0" parTransId="{0025885B-7AD9-4CA7-A152-2B1EF5F5B9F8}" sibTransId="{B6C2412C-5301-4195-8947-CF49C785F05F}"/>
    <dgm:cxn modelId="{53B7D79C-27F3-496A-A378-3BCA73206738}" type="presOf" srcId="{4868A3F8-A4E4-42CF-B778-0603B9509811}" destId="{218C0488-9902-4BED-9FCF-563A159ECF3C}" srcOrd="0" destOrd="0" presId="urn:microsoft.com/office/officeart/2005/8/layout/matrix3"/>
    <dgm:cxn modelId="{10E992A3-A6CE-4082-AC73-9AEBB6FD6550}" type="presOf" srcId="{1877A30E-5266-41E4-909C-90B9F3DD80B4}" destId="{D8F2B37A-BE43-47A5-80EB-2E8EEA4499A0}" srcOrd="0" destOrd="0" presId="urn:microsoft.com/office/officeart/2005/8/layout/matrix3"/>
    <dgm:cxn modelId="{0117A14C-0C0C-475D-830E-79E777ECA71B}" srcId="{FD456524-3B23-455C-9DB1-00639A8AA22D}" destId="{6B8D11FE-6EDD-45F2-B099-E75F4FAE3DB4}" srcOrd="2" destOrd="0" parTransId="{C53318C1-D3AA-46B1-B519-876CF654B67E}" sibTransId="{B6A57B68-BB19-40E5-BDCA-6E21D19059A6}"/>
    <dgm:cxn modelId="{96839FD9-042F-4E72-8978-D6448577DCBB}" srcId="{FD456524-3B23-455C-9DB1-00639A8AA22D}" destId="{744D805C-7175-4ED3-811D-2F9904E507E0}" srcOrd="4" destOrd="0" parTransId="{E8D70050-2F6F-401E-AE74-133FC0850D05}" sibTransId="{4898B6E8-2345-4D84-A90F-434FEEAAE2E7}"/>
    <dgm:cxn modelId="{2A6B39EE-C868-473C-8A88-2DF5510F8D3E}" srcId="{FD456524-3B23-455C-9DB1-00639A8AA22D}" destId="{4868A3F8-A4E4-42CF-B778-0603B9509811}" srcOrd="1" destOrd="0" parTransId="{529EEE6F-DCEC-4234-B6B3-63130B7EA2DD}" sibTransId="{3C9A87CE-9BCA-4254-9315-777F42825857}"/>
    <dgm:cxn modelId="{79031EC3-E198-4204-802B-D7EBCAF3F475}" type="presOf" srcId="{FD456524-3B23-455C-9DB1-00639A8AA22D}" destId="{4B8482A6-6E6B-4A40-8115-A6A4A2748C75}" srcOrd="0" destOrd="0" presId="urn:microsoft.com/office/officeart/2005/8/layout/matrix3"/>
    <dgm:cxn modelId="{A949FD18-23F9-4774-AFEA-B4970560CCC6}" type="presParOf" srcId="{4B8482A6-6E6B-4A40-8115-A6A4A2748C75}" destId="{19B4F274-0E86-4697-BFD5-EC59C6902BFE}" srcOrd="0" destOrd="0" presId="urn:microsoft.com/office/officeart/2005/8/layout/matrix3"/>
    <dgm:cxn modelId="{13A0BC13-F224-4421-B08C-0B8FB8280919}" type="presParOf" srcId="{4B8482A6-6E6B-4A40-8115-A6A4A2748C75}" destId="{D8F2B37A-BE43-47A5-80EB-2E8EEA4499A0}" srcOrd="1" destOrd="0" presId="urn:microsoft.com/office/officeart/2005/8/layout/matrix3"/>
    <dgm:cxn modelId="{E6885C7B-EE99-4339-8E97-A3B66C9E495A}" type="presParOf" srcId="{4B8482A6-6E6B-4A40-8115-A6A4A2748C75}" destId="{218C0488-9902-4BED-9FCF-563A159ECF3C}" srcOrd="2" destOrd="0" presId="urn:microsoft.com/office/officeart/2005/8/layout/matrix3"/>
    <dgm:cxn modelId="{37886EDC-8F48-4B24-8F73-184263A2EAAD}" type="presParOf" srcId="{4B8482A6-6E6B-4A40-8115-A6A4A2748C75}" destId="{FC3F399E-667F-4F39-8DFF-289609957364}" srcOrd="3" destOrd="0" presId="urn:microsoft.com/office/officeart/2005/8/layout/matrix3"/>
    <dgm:cxn modelId="{42465969-0E57-4D25-9892-502107833EA6}" type="presParOf" srcId="{4B8482A6-6E6B-4A40-8115-A6A4A2748C75}" destId="{86E0F0A1-F14C-4BDD-A824-2409D862F8B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1C5257-FEDD-4BC6-97FA-DBAB016CE1E9}" type="doc">
      <dgm:prSet loTypeId="urn:microsoft.com/office/officeart/2005/8/layout/hProcess9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pPr rtl="1"/>
          <a:endParaRPr lang="he-IL"/>
        </a:p>
      </dgm:t>
    </dgm:pt>
    <dgm:pt modelId="{350B79D6-B56B-4CDA-891F-405A28AE1D63}">
      <dgm:prSet/>
      <dgm:spPr/>
      <dgm:t>
        <a:bodyPr/>
        <a:lstStyle/>
        <a:p>
          <a:pPr rtl="1"/>
          <a:r>
            <a:rPr lang="he-IL" dirty="0"/>
            <a:t>הגשת מועמדות בפורטל עובדי הוראה, בחלק המנהלי,</a:t>
          </a:r>
        </a:p>
        <a:p>
          <a:pPr rtl="1"/>
          <a:r>
            <a:rPr lang="he-IL" dirty="0"/>
            <a:t>מועמדות להוראה</a:t>
          </a:r>
        </a:p>
      </dgm:t>
    </dgm:pt>
    <dgm:pt modelId="{E1948262-017B-41D7-959E-AF44F48FCBF3}" type="parTrans" cxnId="{D2C745E4-EC2E-43F8-8FBF-745EEAD95F1F}">
      <dgm:prSet/>
      <dgm:spPr/>
      <dgm:t>
        <a:bodyPr/>
        <a:lstStyle/>
        <a:p>
          <a:pPr rtl="1"/>
          <a:endParaRPr lang="he-IL"/>
        </a:p>
      </dgm:t>
    </dgm:pt>
    <dgm:pt modelId="{197838A2-258A-45A7-BB3D-718D205C032C}" type="sibTrans" cxnId="{D2C745E4-EC2E-43F8-8FBF-745EEAD95F1F}">
      <dgm:prSet/>
      <dgm:spPr/>
      <dgm:t>
        <a:bodyPr/>
        <a:lstStyle/>
        <a:p>
          <a:pPr rtl="1"/>
          <a:endParaRPr lang="he-IL"/>
        </a:p>
      </dgm:t>
    </dgm:pt>
    <dgm:pt modelId="{0A971D76-014E-4BE6-B6F5-3E7808BEBB48}">
      <dgm:prSet/>
      <dgm:spPr/>
      <dgm:t>
        <a:bodyPr/>
        <a:lstStyle/>
        <a:p>
          <a:pPr rtl="1"/>
          <a:r>
            <a:rPr lang="he-IL" b="1" dirty="0"/>
            <a:t>לשלוח קורות חיים אל המפקחים האחראים באותו מחוז, מנהלי בתי ספר (גננות, בתי ספר </a:t>
          </a:r>
          <a:r>
            <a:rPr lang="he-IL" b="1" dirty="0" err="1"/>
            <a:t>יסודיים,על</a:t>
          </a:r>
          <a:r>
            <a:rPr lang="he-IL" b="1" dirty="0"/>
            <a:t> יסודי).</a:t>
          </a:r>
        </a:p>
        <a:p>
          <a:pPr rtl="1"/>
          <a:r>
            <a:rPr lang="he-IL" b="1" dirty="0"/>
            <a:t>או להגיע לימי קבלה</a:t>
          </a:r>
          <a:endParaRPr lang="he-IL" dirty="0"/>
        </a:p>
      </dgm:t>
    </dgm:pt>
    <dgm:pt modelId="{0F0503CA-4AA3-441A-B9C2-55A905AAA1C9}" type="parTrans" cxnId="{E8353DB4-AC33-4F9F-B3AB-3DCFE42FD708}">
      <dgm:prSet/>
      <dgm:spPr/>
      <dgm:t>
        <a:bodyPr/>
        <a:lstStyle/>
        <a:p>
          <a:pPr rtl="1"/>
          <a:endParaRPr lang="he-IL"/>
        </a:p>
      </dgm:t>
    </dgm:pt>
    <dgm:pt modelId="{53BF4C38-FD43-41CC-9857-5E0742CC1A84}" type="sibTrans" cxnId="{E8353DB4-AC33-4F9F-B3AB-3DCFE42FD708}">
      <dgm:prSet/>
      <dgm:spPr/>
      <dgm:t>
        <a:bodyPr/>
        <a:lstStyle/>
        <a:p>
          <a:pPr rtl="1"/>
          <a:endParaRPr lang="he-IL"/>
        </a:p>
      </dgm:t>
    </dgm:pt>
    <dgm:pt modelId="{DFF8C7B0-5A89-4A6B-8400-E1FF72BBEC2A}">
      <dgm:prSet custT="1"/>
      <dgm:spPr/>
      <dgm:t>
        <a:bodyPr/>
        <a:lstStyle/>
        <a:p>
          <a:pPr rtl="1"/>
          <a:r>
            <a:rPr lang="he-IL" sz="2100" b="1" dirty="0"/>
            <a:t>ניתן לפנות לבתי </a:t>
          </a:r>
          <a:r>
            <a:rPr lang="he-IL" sz="1800" b="1" dirty="0"/>
            <a:t>הספר</a:t>
          </a:r>
          <a:r>
            <a:rPr lang="he-IL" sz="2100" b="1" dirty="0"/>
            <a:t> באופן אישי.</a:t>
          </a:r>
          <a:endParaRPr lang="he-IL" sz="2100" dirty="0"/>
        </a:p>
      </dgm:t>
    </dgm:pt>
    <dgm:pt modelId="{A6F9CAE1-5A2D-4CE2-8298-210BA47C1AFF}" type="parTrans" cxnId="{B91EEC55-EE6D-4E14-A2E3-AC777F2D86EC}">
      <dgm:prSet/>
      <dgm:spPr/>
      <dgm:t>
        <a:bodyPr/>
        <a:lstStyle/>
        <a:p>
          <a:pPr rtl="1"/>
          <a:endParaRPr lang="he-IL"/>
        </a:p>
      </dgm:t>
    </dgm:pt>
    <dgm:pt modelId="{B3AFD68D-1F53-4B16-8826-844BEE609C7E}" type="sibTrans" cxnId="{B91EEC55-EE6D-4E14-A2E3-AC777F2D86EC}">
      <dgm:prSet/>
      <dgm:spPr/>
      <dgm:t>
        <a:bodyPr/>
        <a:lstStyle/>
        <a:p>
          <a:pPr rtl="1"/>
          <a:endParaRPr lang="he-IL"/>
        </a:p>
      </dgm:t>
    </dgm:pt>
    <dgm:pt modelId="{9B2117A1-525C-4A9C-92A3-081C4CBC41A9}">
      <dgm:prSet/>
      <dgm:spPr>
        <a:solidFill>
          <a:schemeClr val="tx2">
            <a:lumMod val="50000"/>
            <a:lumOff val="50000"/>
            <a:alpha val="50000"/>
          </a:schemeClr>
        </a:solidFill>
      </dgm:spPr>
      <dgm:t>
        <a:bodyPr/>
        <a:lstStyle/>
        <a:p>
          <a:pPr rtl="1"/>
          <a:r>
            <a:rPr lang="he-IL" b="1" dirty="0"/>
            <a:t>לבחור את המחוז בו אתם רוצים לעבוד.</a:t>
          </a:r>
          <a:endParaRPr lang="he-IL" dirty="0"/>
        </a:p>
      </dgm:t>
    </dgm:pt>
    <dgm:pt modelId="{1912F8C4-C62D-4951-BB30-E1252072930E}" type="parTrans" cxnId="{26F5C649-25C9-4C92-8D7A-608434426E14}">
      <dgm:prSet/>
      <dgm:spPr/>
      <dgm:t>
        <a:bodyPr/>
        <a:lstStyle/>
        <a:p>
          <a:pPr rtl="1"/>
          <a:endParaRPr lang="he-IL"/>
        </a:p>
      </dgm:t>
    </dgm:pt>
    <dgm:pt modelId="{EFFA732C-75B4-4534-A1F5-ACC7E20AFA48}" type="sibTrans" cxnId="{26F5C649-25C9-4C92-8D7A-608434426E14}">
      <dgm:prSet/>
      <dgm:spPr/>
      <dgm:t>
        <a:bodyPr/>
        <a:lstStyle/>
        <a:p>
          <a:pPr rtl="1"/>
          <a:endParaRPr lang="he-IL"/>
        </a:p>
      </dgm:t>
    </dgm:pt>
    <dgm:pt modelId="{E6BC5639-E4E6-4EBC-9649-DF8CBE390063}" type="pres">
      <dgm:prSet presAssocID="{441C5257-FEDD-4BC6-97FA-DBAB016CE1E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8F70EA2-2F9F-4ABD-8605-6E941E506546}" type="pres">
      <dgm:prSet presAssocID="{441C5257-FEDD-4BC6-97FA-DBAB016CE1E9}" presName="arrow" presStyleLbl="bgShp" presStyleIdx="0" presStyleCnt="1"/>
      <dgm:spPr/>
    </dgm:pt>
    <dgm:pt modelId="{CE4F804E-4EEE-4393-9544-26BD6E28F89D}" type="pres">
      <dgm:prSet presAssocID="{441C5257-FEDD-4BC6-97FA-DBAB016CE1E9}" presName="linearProcess" presStyleCnt="0"/>
      <dgm:spPr/>
    </dgm:pt>
    <dgm:pt modelId="{24E220F1-D844-4CF8-90FE-38D3E0BB228D}" type="pres">
      <dgm:prSet presAssocID="{350B79D6-B56B-4CDA-891F-405A28AE1D63}" presName="textNode" presStyleLbl="node1" presStyleIdx="0" presStyleCnt="4" custScaleX="62381" custScaleY="95503" custLinFactX="44695" custLinFactNeighborX="100000" custLinFactNeighborY="539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8A652F0-E9B1-4604-B74E-AF552C2C86D2}" type="pres">
      <dgm:prSet presAssocID="{197838A2-258A-45A7-BB3D-718D205C032C}" presName="sibTrans" presStyleCnt="0"/>
      <dgm:spPr/>
    </dgm:pt>
    <dgm:pt modelId="{7CB0E19E-5EF8-4AA2-8E89-A6CB81512C08}" type="pres">
      <dgm:prSet presAssocID="{0A971D76-014E-4BE6-B6F5-3E7808BEBB48}" presName="textNode" presStyleLbl="node1" presStyleIdx="1" presStyleCnt="4" custAng="10800000" custFlipVert="1" custFlipHor="1" custScaleX="55007" custScaleY="104588" custLinFactX="49853" custLinFactNeighborX="100000" custLinFactNeighborY="386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F58805D-7EAD-4E95-994D-3C056B076E6E}" type="pres">
      <dgm:prSet presAssocID="{53BF4C38-FD43-41CC-9857-5E0742CC1A84}" presName="sibTrans" presStyleCnt="0"/>
      <dgm:spPr/>
    </dgm:pt>
    <dgm:pt modelId="{2FCD2EE4-AC9A-4524-B64D-EF50C3C8F1A6}" type="pres">
      <dgm:prSet presAssocID="{DFF8C7B0-5A89-4A6B-8400-E1FF72BBEC2A}" presName="textNode" presStyleLbl="node1" presStyleIdx="2" presStyleCnt="4" custScaleX="56110" custScaleY="110220" custLinFactX="47314" custLinFactNeighborX="100000" custLinFactNeighborY="128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1773177-B43E-4DB5-A7B4-1D5E019A335F}" type="pres">
      <dgm:prSet presAssocID="{B3AFD68D-1F53-4B16-8826-844BEE609C7E}" presName="sibTrans" presStyleCnt="0"/>
      <dgm:spPr/>
    </dgm:pt>
    <dgm:pt modelId="{E5107E27-0713-4094-9CC1-6CC2C24D423F}" type="pres">
      <dgm:prSet presAssocID="{9B2117A1-525C-4A9C-92A3-081C4CBC41A9}" presName="textNode" presStyleLbl="node1" presStyleIdx="3" presStyleCnt="4" custAng="10800000" custFlipVert="1" custFlipHor="1" custScaleX="61222" custScaleY="79241" custLinFactX="-194507" custLinFactNeighborX="-200000" custLinFactNeighborY="843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BA17EFF-A06A-4C5B-93F4-9FCA9E660FFC}" type="presOf" srcId="{441C5257-FEDD-4BC6-97FA-DBAB016CE1E9}" destId="{E6BC5639-E4E6-4EBC-9649-DF8CBE390063}" srcOrd="0" destOrd="0" presId="urn:microsoft.com/office/officeart/2005/8/layout/hProcess9"/>
    <dgm:cxn modelId="{E8353DB4-AC33-4F9F-B3AB-3DCFE42FD708}" srcId="{441C5257-FEDD-4BC6-97FA-DBAB016CE1E9}" destId="{0A971D76-014E-4BE6-B6F5-3E7808BEBB48}" srcOrd="1" destOrd="0" parTransId="{0F0503CA-4AA3-441A-B9C2-55A905AAA1C9}" sibTransId="{53BF4C38-FD43-41CC-9857-5E0742CC1A84}"/>
    <dgm:cxn modelId="{26F5C649-25C9-4C92-8D7A-608434426E14}" srcId="{441C5257-FEDD-4BC6-97FA-DBAB016CE1E9}" destId="{9B2117A1-525C-4A9C-92A3-081C4CBC41A9}" srcOrd="3" destOrd="0" parTransId="{1912F8C4-C62D-4951-BB30-E1252072930E}" sibTransId="{EFFA732C-75B4-4534-A1F5-ACC7E20AFA48}"/>
    <dgm:cxn modelId="{B7F1DE89-0952-489E-A7BE-EEB0CDFA35F9}" type="presOf" srcId="{9B2117A1-525C-4A9C-92A3-081C4CBC41A9}" destId="{E5107E27-0713-4094-9CC1-6CC2C24D423F}" srcOrd="0" destOrd="0" presId="urn:microsoft.com/office/officeart/2005/8/layout/hProcess9"/>
    <dgm:cxn modelId="{B91EEC55-EE6D-4E14-A2E3-AC777F2D86EC}" srcId="{441C5257-FEDD-4BC6-97FA-DBAB016CE1E9}" destId="{DFF8C7B0-5A89-4A6B-8400-E1FF72BBEC2A}" srcOrd="2" destOrd="0" parTransId="{A6F9CAE1-5A2D-4CE2-8298-210BA47C1AFF}" sibTransId="{B3AFD68D-1F53-4B16-8826-844BEE609C7E}"/>
    <dgm:cxn modelId="{8EB78732-127E-416E-B7F4-52560B5009A6}" type="presOf" srcId="{DFF8C7B0-5A89-4A6B-8400-E1FF72BBEC2A}" destId="{2FCD2EE4-AC9A-4524-B64D-EF50C3C8F1A6}" srcOrd="0" destOrd="0" presId="urn:microsoft.com/office/officeart/2005/8/layout/hProcess9"/>
    <dgm:cxn modelId="{D2C745E4-EC2E-43F8-8FBF-745EEAD95F1F}" srcId="{441C5257-FEDD-4BC6-97FA-DBAB016CE1E9}" destId="{350B79D6-B56B-4CDA-891F-405A28AE1D63}" srcOrd="0" destOrd="0" parTransId="{E1948262-017B-41D7-959E-AF44F48FCBF3}" sibTransId="{197838A2-258A-45A7-BB3D-718D205C032C}"/>
    <dgm:cxn modelId="{022ABE33-ED37-47AC-B384-C85763C0C36B}" type="presOf" srcId="{350B79D6-B56B-4CDA-891F-405A28AE1D63}" destId="{24E220F1-D844-4CF8-90FE-38D3E0BB228D}" srcOrd="0" destOrd="0" presId="urn:microsoft.com/office/officeart/2005/8/layout/hProcess9"/>
    <dgm:cxn modelId="{854BD0BB-9F9E-4D18-BE59-4079E7BE01A3}" type="presOf" srcId="{0A971D76-014E-4BE6-B6F5-3E7808BEBB48}" destId="{7CB0E19E-5EF8-4AA2-8E89-A6CB81512C08}" srcOrd="0" destOrd="0" presId="urn:microsoft.com/office/officeart/2005/8/layout/hProcess9"/>
    <dgm:cxn modelId="{31727D11-BA42-40F4-97C2-A0D6CBDCF5BB}" type="presParOf" srcId="{E6BC5639-E4E6-4EBC-9649-DF8CBE390063}" destId="{98F70EA2-2F9F-4ABD-8605-6E941E506546}" srcOrd="0" destOrd="0" presId="urn:microsoft.com/office/officeart/2005/8/layout/hProcess9"/>
    <dgm:cxn modelId="{EFE12D71-CDDD-4100-AE45-716C53D1C1AE}" type="presParOf" srcId="{E6BC5639-E4E6-4EBC-9649-DF8CBE390063}" destId="{CE4F804E-4EEE-4393-9544-26BD6E28F89D}" srcOrd="1" destOrd="0" presId="urn:microsoft.com/office/officeart/2005/8/layout/hProcess9"/>
    <dgm:cxn modelId="{083BEA71-E21B-4701-AF91-ACF6356E8646}" type="presParOf" srcId="{CE4F804E-4EEE-4393-9544-26BD6E28F89D}" destId="{24E220F1-D844-4CF8-90FE-38D3E0BB228D}" srcOrd="0" destOrd="0" presId="urn:microsoft.com/office/officeart/2005/8/layout/hProcess9"/>
    <dgm:cxn modelId="{4A53B2B5-5D80-48FD-B53E-5172C9324B7D}" type="presParOf" srcId="{CE4F804E-4EEE-4393-9544-26BD6E28F89D}" destId="{28A652F0-E9B1-4604-B74E-AF552C2C86D2}" srcOrd="1" destOrd="0" presId="urn:microsoft.com/office/officeart/2005/8/layout/hProcess9"/>
    <dgm:cxn modelId="{8E687592-1C00-4828-ABA8-75157F3A922E}" type="presParOf" srcId="{CE4F804E-4EEE-4393-9544-26BD6E28F89D}" destId="{7CB0E19E-5EF8-4AA2-8E89-A6CB81512C08}" srcOrd="2" destOrd="0" presId="urn:microsoft.com/office/officeart/2005/8/layout/hProcess9"/>
    <dgm:cxn modelId="{1EC9FBEB-8A48-440A-AA2D-3E65CF46EAE6}" type="presParOf" srcId="{CE4F804E-4EEE-4393-9544-26BD6E28F89D}" destId="{DF58805D-7EAD-4E95-994D-3C056B076E6E}" srcOrd="3" destOrd="0" presId="urn:microsoft.com/office/officeart/2005/8/layout/hProcess9"/>
    <dgm:cxn modelId="{78145A45-0F28-4A3D-9BCB-F1C51A39900C}" type="presParOf" srcId="{CE4F804E-4EEE-4393-9544-26BD6E28F89D}" destId="{2FCD2EE4-AC9A-4524-B64D-EF50C3C8F1A6}" srcOrd="4" destOrd="0" presId="urn:microsoft.com/office/officeart/2005/8/layout/hProcess9"/>
    <dgm:cxn modelId="{97FCA48C-7D09-496F-9C04-57F5A1544F20}" type="presParOf" srcId="{CE4F804E-4EEE-4393-9544-26BD6E28F89D}" destId="{91773177-B43E-4DB5-A7B4-1D5E019A335F}" srcOrd="5" destOrd="0" presId="urn:microsoft.com/office/officeart/2005/8/layout/hProcess9"/>
    <dgm:cxn modelId="{7927EF1B-BED5-4753-9B25-7268DC4501CC}" type="presParOf" srcId="{CE4F804E-4EEE-4393-9544-26BD6E28F89D}" destId="{E5107E27-0713-4094-9CC1-6CC2C24D423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192C31-63ED-4C55-98F2-2FAF4EBA40CB}" type="doc">
      <dgm:prSet loTypeId="urn:microsoft.com/office/officeart/2005/8/layout/venn3" loCatId="relationship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pPr rtl="1"/>
          <a:endParaRPr lang="he-IL"/>
        </a:p>
      </dgm:t>
    </dgm:pt>
    <dgm:pt modelId="{56C6E99D-6737-43AD-BC92-8C66C4796077}">
      <dgm:prSet/>
      <dgm:spPr/>
      <dgm:t>
        <a:bodyPr/>
        <a:lstStyle/>
        <a:p>
          <a:pPr rtl="1"/>
          <a:r>
            <a:rPr lang="he-IL" b="1"/>
            <a:t>עבודת ההוראה בשנת ההתמחות היא </a:t>
          </a:r>
          <a:r>
            <a:rPr lang="he-IL" b="1" u="sng"/>
            <a:t>בשכר</a:t>
          </a:r>
          <a:r>
            <a:rPr lang="he-IL" b="1"/>
            <a:t>. </a:t>
          </a:r>
          <a:endParaRPr lang="he-IL"/>
        </a:p>
      </dgm:t>
    </dgm:pt>
    <dgm:pt modelId="{4D0BB9A0-BB66-4CE8-8287-214D287E8CA0}" type="parTrans" cxnId="{43B5B94C-5962-4ABA-8F01-9052E607FFE4}">
      <dgm:prSet/>
      <dgm:spPr/>
      <dgm:t>
        <a:bodyPr/>
        <a:lstStyle/>
        <a:p>
          <a:pPr rtl="1"/>
          <a:endParaRPr lang="he-IL"/>
        </a:p>
      </dgm:t>
    </dgm:pt>
    <dgm:pt modelId="{8EC0C264-5C87-4422-8C5B-9711F28D2B34}" type="sibTrans" cxnId="{43B5B94C-5962-4ABA-8F01-9052E607FFE4}">
      <dgm:prSet/>
      <dgm:spPr/>
      <dgm:t>
        <a:bodyPr/>
        <a:lstStyle/>
        <a:p>
          <a:pPr rtl="1"/>
          <a:endParaRPr lang="he-IL"/>
        </a:p>
      </dgm:t>
    </dgm:pt>
    <dgm:pt modelId="{0F623151-7528-44A4-84A2-ABE24A8215C8}">
      <dgm:prSet/>
      <dgm:spPr/>
      <dgm:t>
        <a:bodyPr/>
        <a:lstStyle/>
        <a:p>
          <a:pPr rtl="1"/>
          <a:r>
            <a:rPr lang="he-IL" b="1"/>
            <a:t>עבודה ללא שכר לא תוכר כלל כהתמחות. </a:t>
          </a:r>
          <a:endParaRPr lang="he-IL"/>
        </a:p>
      </dgm:t>
    </dgm:pt>
    <dgm:pt modelId="{18D4791D-FEE8-4CBD-A971-83F7289CE0CA}" type="parTrans" cxnId="{F54899C7-4019-4FB2-A20E-247FA132B919}">
      <dgm:prSet/>
      <dgm:spPr/>
      <dgm:t>
        <a:bodyPr/>
        <a:lstStyle/>
        <a:p>
          <a:pPr rtl="1"/>
          <a:endParaRPr lang="he-IL"/>
        </a:p>
      </dgm:t>
    </dgm:pt>
    <dgm:pt modelId="{181E1716-151E-408B-88F6-CE174F7394C2}" type="sibTrans" cxnId="{F54899C7-4019-4FB2-A20E-247FA132B919}">
      <dgm:prSet/>
      <dgm:spPr/>
      <dgm:t>
        <a:bodyPr/>
        <a:lstStyle/>
        <a:p>
          <a:pPr rtl="1"/>
          <a:endParaRPr lang="he-IL"/>
        </a:p>
      </dgm:t>
    </dgm:pt>
    <dgm:pt modelId="{D319CC01-9DAD-404C-AB82-2C3537C2266D}">
      <dgm:prSet/>
      <dgm:spPr/>
      <dgm:t>
        <a:bodyPr/>
        <a:lstStyle/>
        <a:p>
          <a:pPr rtl="1"/>
          <a:r>
            <a:rPr lang="he-IL" b="1" dirty="0"/>
            <a:t>הגורם המשלם הוא משרד החינוך או בעלות המוסד, או עמותה המוכרת ע"י משרד החינוך.</a:t>
          </a:r>
          <a:endParaRPr lang="he-IL" dirty="0"/>
        </a:p>
      </dgm:t>
    </dgm:pt>
    <dgm:pt modelId="{8E69C71B-922D-499B-916C-D4D0A596EA9E}" type="parTrans" cxnId="{EA2FFE81-35AC-458D-8571-F668BCB0E788}">
      <dgm:prSet/>
      <dgm:spPr/>
      <dgm:t>
        <a:bodyPr/>
        <a:lstStyle/>
        <a:p>
          <a:pPr rtl="1"/>
          <a:endParaRPr lang="he-IL"/>
        </a:p>
      </dgm:t>
    </dgm:pt>
    <dgm:pt modelId="{1A82E724-08A2-4D1D-9F3F-C8B8E8FE11CF}" type="sibTrans" cxnId="{EA2FFE81-35AC-458D-8571-F668BCB0E788}">
      <dgm:prSet/>
      <dgm:spPr/>
      <dgm:t>
        <a:bodyPr/>
        <a:lstStyle/>
        <a:p>
          <a:pPr rtl="1"/>
          <a:endParaRPr lang="he-IL"/>
        </a:p>
      </dgm:t>
    </dgm:pt>
    <dgm:pt modelId="{988ECB4D-30B0-4E2C-968C-3D25D976465E}">
      <dgm:prSet/>
      <dgm:spPr/>
      <dgm:t>
        <a:bodyPr/>
        <a:lstStyle/>
        <a:p>
          <a:pPr rtl="1"/>
          <a:r>
            <a:rPr lang="he-IL" b="1" dirty="0"/>
            <a:t>באתר הסטאז' של משרד החינוך ניתן למצוא את </a:t>
          </a:r>
          <a:r>
            <a:rPr lang="he-IL" b="1" u="sng" dirty="0"/>
            <a:t>רשימת המסגרות המאושרות לסטאז</a:t>
          </a:r>
          <a:r>
            <a:rPr lang="he-IL" b="1" dirty="0"/>
            <a:t>'.</a:t>
          </a:r>
          <a:endParaRPr lang="he-IL" dirty="0"/>
        </a:p>
      </dgm:t>
    </dgm:pt>
    <dgm:pt modelId="{D89EDF2B-96D1-4783-BC3B-D1D971595697}" type="parTrans" cxnId="{B45CD770-96AD-448D-9438-EC82A34F8F53}">
      <dgm:prSet/>
      <dgm:spPr/>
      <dgm:t>
        <a:bodyPr/>
        <a:lstStyle/>
        <a:p>
          <a:pPr rtl="1"/>
          <a:endParaRPr lang="he-IL"/>
        </a:p>
      </dgm:t>
    </dgm:pt>
    <dgm:pt modelId="{6150E7F5-411D-4438-8654-6339CEB1ECAA}" type="sibTrans" cxnId="{B45CD770-96AD-448D-9438-EC82A34F8F53}">
      <dgm:prSet/>
      <dgm:spPr/>
      <dgm:t>
        <a:bodyPr/>
        <a:lstStyle/>
        <a:p>
          <a:pPr rtl="1"/>
          <a:endParaRPr lang="he-IL"/>
        </a:p>
      </dgm:t>
    </dgm:pt>
    <dgm:pt modelId="{8C600C1F-1101-43D9-8E8D-7B654B1FAC9D}" type="pres">
      <dgm:prSet presAssocID="{3C192C31-63ED-4C55-98F2-2FAF4EBA40C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AA0AF8C8-892E-4884-9371-BF639938BD0E}" type="pres">
      <dgm:prSet presAssocID="{56C6E99D-6737-43AD-BC92-8C66C4796077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9502D76-27F6-46CE-BC74-B3D89D30A7FB}" type="pres">
      <dgm:prSet presAssocID="{8EC0C264-5C87-4422-8C5B-9711F28D2B34}" presName="space" presStyleCnt="0"/>
      <dgm:spPr/>
    </dgm:pt>
    <dgm:pt modelId="{5168C6A6-F6ED-4E68-90A0-083807BB32A5}" type="pres">
      <dgm:prSet presAssocID="{0F623151-7528-44A4-84A2-ABE24A8215C8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483CF17-22DB-420F-AA17-E8330C48144C}" type="pres">
      <dgm:prSet presAssocID="{181E1716-151E-408B-88F6-CE174F7394C2}" presName="space" presStyleCnt="0"/>
      <dgm:spPr/>
    </dgm:pt>
    <dgm:pt modelId="{3E822E33-2322-42CD-8D16-94C8551D4ADA}" type="pres">
      <dgm:prSet presAssocID="{D319CC01-9DAD-404C-AB82-2C3537C2266D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5F0B191-05BA-40A6-886F-5152609AF858}" type="pres">
      <dgm:prSet presAssocID="{1A82E724-08A2-4D1D-9F3F-C8B8E8FE11CF}" presName="space" presStyleCnt="0"/>
      <dgm:spPr/>
    </dgm:pt>
    <dgm:pt modelId="{52701E07-C5B0-4132-BE10-DC92B6D2FFA0}" type="pres">
      <dgm:prSet presAssocID="{988ECB4D-30B0-4E2C-968C-3D25D976465E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C36BB58-D3E0-415C-A8F7-C575D223FCA5}" type="presOf" srcId="{988ECB4D-30B0-4E2C-968C-3D25D976465E}" destId="{52701E07-C5B0-4132-BE10-DC92B6D2FFA0}" srcOrd="0" destOrd="0" presId="urn:microsoft.com/office/officeart/2005/8/layout/venn3"/>
    <dgm:cxn modelId="{B45CD770-96AD-448D-9438-EC82A34F8F53}" srcId="{3C192C31-63ED-4C55-98F2-2FAF4EBA40CB}" destId="{988ECB4D-30B0-4E2C-968C-3D25D976465E}" srcOrd="3" destOrd="0" parTransId="{D89EDF2B-96D1-4783-BC3B-D1D971595697}" sibTransId="{6150E7F5-411D-4438-8654-6339CEB1ECAA}"/>
    <dgm:cxn modelId="{E6219D25-B47D-4D38-BBDC-72D131CAAB0D}" type="presOf" srcId="{D319CC01-9DAD-404C-AB82-2C3537C2266D}" destId="{3E822E33-2322-42CD-8D16-94C8551D4ADA}" srcOrd="0" destOrd="0" presId="urn:microsoft.com/office/officeart/2005/8/layout/venn3"/>
    <dgm:cxn modelId="{F58595D6-C672-4AE3-AA73-E44FC5532692}" type="presOf" srcId="{3C192C31-63ED-4C55-98F2-2FAF4EBA40CB}" destId="{8C600C1F-1101-43D9-8E8D-7B654B1FAC9D}" srcOrd="0" destOrd="0" presId="urn:microsoft.com/office/officeart/2005/8/layout/venn3"/>
    <dgm:cxn modelId="{F54899C7-4019-4FB2-A20E-247FA132B919}" srcId="{3C192C31-63ED-4C55-98F2-2FAF4EBA40CB}" destId="{0F623151-7528-44A4-84A2-ABE24A8215C8}" srcOrd="1" destOrd="0" parTransId="{18D4791D-FEE8-4CBD-A971-83F7289CE0CA}" sibTransId="{181E1716-151E-408B-88F6-CE174F7394C2}"/>
    <dgm:cxn modelId="{EA2FFE81-35AC-458D-8571-F668BCB0E788}" srcId="{3C192C31-63ED-4C55-98F2-2FAF4EBA40CB}" destId="{D319CC01-9DAD-404C-AB82-2C3537C2266D}" srcOrd="2" destOrd="0" parTransId="{8E69C71B-922D-499B-916C-D4D0A596EA9E}" sibTransId="{1A82E724-08A2-4D1D-9F3F-C8B8E8FE11CF}"/>
    <dgm:cxn modelId="{6DC0F88F-F97F-4C90-B56D-0C1E2A0C78D6}" type="presOf" srcId="{56C6E99D-6737-43AD-BC92-8C66C4796077}" destId="{AA0AF8C8-892E-4884-9371-BF639938BD0E}" srcOrd="0" destOrd="0" presId="urn:microsoft.com/office/officeart/2005/8/layout/venn3"/>
    <dgm:cxn modelId="{65CD5E15-589F-4FC9-ABA5-4C2AE8961C4B}" type="presOf" srcId="{0F623151-7528-44A4-84A2-ABE24A8215C8}" destId="{5168C6A6-F6ED-4E68-90A0-083807BB32A5}" srcOrd="0" destOrd="0" presId="urn:microsoft.com/office/officeart/2005/8/layout/venn3"/>
    <dgm:cxn modelId="{43B5B94C-5962-4ABA-8F01-9052E607FFE4}" srcId="{3C192C31-63ED-4C55-98F2-2FAF4EBA40CB}" destId="{56C6E99D-6737-43AD-BC92-8C66C4796077}" srcOrd="0" destOrd="0" parTransId="{4D0BB9A0-BB66-4CE8-8287-214D287E8CA0}" sibTransId="{8EC0C264-5C87-4422-8C5B-9711F28D2B34}"/>
    <dgm:cxn modelId="{17AE64FA-2D53-452A-8E84-37F327910B9D}" type="presParOf" srcId="{8C600C1F-1101-43D9-8E8D-7B654B1FAC9D}" destId="{AA0AF8C8-892E-4884-9371-BF639938BD0E}" srcOrd="0" destOrd="0" presId="urn:microsoft.com/office/officeart/2005/8/layout/venn3"/>
    <dgm:cxn modelId="{724B7DE2-94AF-4904-AC6B-949AD1DBCC6A}" type="presParOf" srcId="{8C600C1F-1101-43D9-8E8D-7B654B1FAC9D}" destId="{89502D76-27F6-46CE-BC74-B3D89D30A7FB}" srcOrd="1" destOrd="0" presId="urn:microsoft.com/office/officeart/2005/8/layout/venn3"/>
    <dgm:cxn modelId="{9865B727-599A-4A4F-A491-5378A9401D5F}" type="presParOf" srcId="{8C600C1F-1101-43D9-8E8D-7B654B1FAC9D}" destId="{5168C6A6-F6ED-4E68-90A0-083807BB32A5}" srcOrd="2" destOrd="0" presId="urn:microsoft.com/office/officeart/2005/8/layout/venn3"/>
    <dgm:cxn modelId="{81E6EDAF-FE1D-417E-AA2C-77F1E91ED6FB}" type="presParOf" srcId="{8C600C1F-1101-43D9-8E8D-7B654B1FAC9D}" destId="{C483CF17-22DB-420F-AA17-E8330C48144C}" srcOrd="3" destOrd="0" presId="urn:microsoft.com/office/officeart/2005/8/layout/venn3"/>
    <dgm:cxn modelId="{CC529711-DA6A-4B2B-B44F-64C6B907552D}" type="presParOf" srcId="{8C600C1F-1101-43D9-8E8D-7B654B1FAC9D}" destId="{3E822E33-2322-42CD-8D16-94C8551D4ADA}" srcOrd="4" destOrd="0" presId="urn:microsoft.com/office/officeart/2005/8/layout/venn3"/>
    <dgm:cxn modelId="{2907E0BD-1481-49A9-9866-33487EE34F60}" type="presParOf" srcId="{8C600C1F-1101-43D9-8E8D-7B654B1FAC9D}" destId="{95F0B191-05BA-40A6-886F-5152609AF858}" srcOrd="5" destOrd="0" presId="urn:microsoft.com/office/officeart/2005/8/layout/venn3"/>
    <dgm:cxn modelId="{F2586F1A-3082-4AB7-9634-82DB3A652879}" type="presParOf" srcId="{8C600C1F-1101-43D9-8E8D-7B654B1FAC9D}" destId="{52701E07-C5B0-4132-BE10-DC92B6D2FFA0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D46991-0976-4058-92A0-782E53EB038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15E1374E-9D59-4AE9-8C17-73E15953E66C}">
      <dgm:prSet/>
      <dgm:spPr/>
      <dgm:t>
        <a:bodyPr/>
        <a:lstStyle/>
        <a:p>
          <a:pPr rtl="1"/>
          <a:r>
            <a:rPr lang="he-IL" b="1" dirty="0"/>
            <a:t>ההתמחות תיעשה בשכבת הגיל ובהתמחויות שהוכשר   להן המתמחה במהלך לימודיו.</a:t>
          </a:r>
          <a:endParaRPr lang="he-IL" dirty="0"/>
        </a:p>
      </dgm:t>
    </dgm:pt>
    <dgm:pt modelId="{1DD72357-C865-4F31-99F8-380D14865DA9}" type="parTrans" cxnId="{9C66E66D-2229-4124-B7AE-37EA1FDC3BC1}">
      <dgm:prSet/>
      <dgm:spPr/>
      <dgm:t>
        <a:bodyPr/>
        <a:lstStyle/>
        <a:p>
          <a:pPr rtl="1"/>
          <a:endParaRPr lang="he-IL"/>
        </a:p>
      </dgm:t>
    </dgm:pt>
    <dgm:pt modelId="{47AAF1DC-1A90-4B0F-B51D-1C17089EBEE8}" type="sibTrans" cxnId="{9C66E66D-2229-4124-B7AE-37EA1FDC3BC1}">
      <dgm:prSet/>
      <dgm:spPr/>
      <dgm:t>
        <a:bodyPr/>
        <a:lstStyle/>
        <a:p>
          <a:pPr rtl="1"/>
          <a:endParaRPr lang="he-IL"/>
        </a:p>
      </dgm:t>
    </dgm:pt>
    <dgm:pt modelId="{DED764C9-0014-4177-BF0A-AF11F02B641E}">
      <dgm:prSet/>
      <dgm:spPr/>
      <dgm:t>
        <a:bodyPr/>
        <a:lstStyle/>
        <a:p>
          <a:pPr rtl="1"/>
          <a:r>
            <a:rPr lang="he-IL" b="1"/>
            <a:t>היקף ההעסקה יהיה </a:t>
          </a:r>
          <a:r>
            <a:rPr lang="he-IL" b="1" u="sng"/>
            <a:t>שליש משרה</a:t>
          </a:r>
          <a:r>
            <a:rPr lang="he-IL" b="1"/>
            <a:t> לפחות.</a:t>
          </a:r>
          <a:endParaRPr lang="he-IL"/>
        </a:p>
      </dgm:t>
    </dgm:pt>
    <dgm:pt modelId="{2FAC96A2-89AB-4736-9FA9-476D7DC7C30F}" type="parTrans" cxnId="{DA25F43D-58F2-4268-AA96-1ED6D946B566}">
      <dgm:prSet/>
      <dgm:spPr/>
      <dgm:t>
        <a:bodyPr/>
        <a:lstStyle/>
        <a:p>
          <a:pPr rtl="1"/>
          <a:endParaRPr lang="he-IL"/>
        </a:p>
      </dgm:t>
    </dgm:pt>
    <dgm:pt modelId="{0FD92E1B-8C87-4D2B-9740-B196BBEB0FC6}" type="sibTrans" cxnId="{DA25F43D-58F2-4268-AA96-1ED6D946B566}">
      <dgm:prSet/>
      <dgm:spPr/>
      <dgm:t>
        <a:bodyPr/>
        <a:lstStyle/>
        <a:p>
          <a:pPr rtl="1"/>
          <a:endParaRPr lang="he-IL"/>
        </a:p>
      </dgm:t>
    </dgm:pt>
    <dgm:pt modelId="{87507057-6770-45BF-B03B-75A804A22EF5}">
      <dgm:prSet/>
      <dgm:spPr/>
      <dgm:t>
        <a:bodyPr/>
        <a:lstStyle/>
        <a:p>
          <a:pPr rtl="1"/>
          <a:r>
            <a:rPr lang="he-IL" b="1"/>
            <a:t>משך ההעסקה יהיה שנת לימודים אחת ולא פחות </a:t>
          </a:r>
          <a:r>
            <a:rPr lang="he-IL" b="1" u="sng"/>
            <a:t>משישה חודשי</a:t>
          </a:r>
          <a:r>
            <a:rPr lang="he-IL" b="1"/>
            <a:t> עבודה רצופים באותה שנה.</a:t>
          </a:r>
          <a:endParaRPr lang="he-IL"/>
        </a:p>
      </dgm:t>
    </dgm:pt>
    <dgm:pt modelId="{DCD74C44-B45D-4F77-A67F-D2CD7823E3EB}" type="parTrans" cxnId="{150BA518-DA8A-49F1-B459-F71624E0C3B7}">
      <dgm:prSet/>
      <dgm:spPr/>
      <dgm:t>
        <a:bodyPr/>
        <a:lstStyle/>
        <a:p>
          <a:pPr rtl="1"/>
          <a:endParaRPr lang="he-IL"/>
        </a:p>
      </dgm:t>
    </dgm:pt>
    <dgm:pt modelId="{AB650FE1-0DEB-4531-8423-E98EFB66D59A}" type="sibTrans" cxnId="{150BA518-DA8A-49F1-B459-F71624E0C3B7}">
      <dgm:prSet/>
      <dgm:spPr/>
      <dgm:t>
        <a:bodyPr/>
        <a:lstStyle/>
        <a:p>
          <a:pPr rtl="1"/>
          <a:endParaRPr lang="he-IL"/>
        </a:p>
      </dgm:t>
    </dgm:pt>
    <dgm:pt modelId="{2E3CCE2C-8DA7-4CB4-BD2A-06E9522102DC}" type="pres">
      <dgm:prSet presAssocID="{AED46991-0976-4058-92A0-782E53EB038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E90DCDB6-5148-40A6-8A56-6E43622CC4B1}" type="pres">
      <dgm:prSet presAssocID="{15E1374E-9D59-4AE9-8C17-73E15953E66C}" presName="composite" presStyleCnt="0"/>
      <dgm:spPr/>
    </dgm:pt>
    <dgm:pt modelId="{CA38EC37-FB18-4158-87D0-AF4187A250AF}" type="pres">
      <dgm:prSet presAssocID="{15E1374E-9D59-4AE9-8C17-73E15953E66C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9BC85EB4-97ED-4EA4-964B-A04DF31441F9}" type="pres">
      <dgm:prSet presAssocID="{15E1374E-9D59-4AE9-8C17-73E15953E66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8B7C050-D417-4DA9-9E7C-307C5F8DDC68}" type="pres">
      <dgm:prSet presAssocID="{47AAF1DC-1A90-4B0F-B51D-1C17089EBEE8}" presName="spacing" presStyleCnt="0"/>
      <dgm:spPr/>
    </dgm:pt>
    <dgm:pt modelId="{CDD692B9-8234-40B6-8A53-4A62CBFCC96B}" type="pres">
      <dgm:prSet presAssocID="{DED764C9-0014-4177-BF0A-AF11F02B641E}" presName="composite" presStyleCnt="0"/>
      <dgm:spPr/>
    </dgm:pt>
    <dgm:pt modelId="{DEFE2E0F-0AAD-4A17-9505-CE60B1FCEF14}" type="pres">
      <dgm:prSet presAssocID="{DED764C9-0014-4177-BF0A-AF11F02B641E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A38CD87-ABF7-4363-A3E8-E60F7BD734F0}" type="pres">
      <dgm:prSet presAssocID="{DED764C9-0014-4177-BF0A-AF11F02B641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0F5DE15-8EAA-4343-A8EB-C9D51545C368}" type="pres">
      <dgm:prSet presAssocID="{0FD92E1B-8C87-4D2B-9740-B196BBEB0FC6}" presName="spacing" presStyleCnt="0"/>
      <dgm:spPr/>
    </dgm:pt>
    <dgm:pt modelId="{38145E66-75EF-4402-94C4-4DDC2091B575}" type="pres">
      <dgm:prSet presAssocID="{87507057-6770-45BF-B03B-75A804A22EF5}" presName="composite" presStyleCnt="0"/>
      <dgm:spPr/>
    </dgm:pt>
    <dgm:pt modelId="{ED05F221-4F54-456C-AF01-5B7ED15E8993}" type="pres">
      <dgm:prSet presAssocID="{87507057-6770-45BF-B03B-75A804A22EF5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5729D99-60B4-4412-BE39-8B2E8D9A58EF}" type="pres">
      <dgm:prSet presAssocID="{87507057-6770-45BF-B03B-75A804A22EF5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CA530B42-A17B-4DFD-8D57-D6A655055D1F}" type="presOf" srcId="{AED46991-0976-4058-92A0-782E53EB0387}" destId="{2E3CCE2C-8DA7-4CB4-BD2A-06E9522102DC}" srcOrd="0" destOrd="0" presId="urn:microsoft.com/office/officeart/2005/8/layout/vList3"/>
    <dgm:cxn modelId="{DA25F43D-58F2-4268-AA96-1ED6D946B566}" srcId="{AED46991-0976-4058-92A0-782E53EB0387}" destId="{DED764C9-0014-4177-BF0A-AF11F02B641E}" srcOrd="1" destOrd="0" parTransId="{2FAC96A2-89AB-4736-9FA9-476D7DC7C30F}" sibTransId="{0FD92E1B-8C87-4D2B-9740-B196BBEB0FC6}"/>
    <dgm:cxn modelId="{150BA518-DA8A-49F1-B459-F71624E0C3B7}" srcId="{AED46991-0976-4058-92A0-782E53EB0387}" destId="{87507057-6770-45BF-B03B-75A804A22EF5}" srcOrd="2" destOrd="0" parTransId="{DCD74C44-B45D-4F77-A67F-D2CD7823E3EB}" sibTransId="{AB650FE1-0DEB-4531-8423-E98EFB66D59A}"/>
    <dgm:cxn modelId="{E33CC55E-5197-409E-85BD-967D4C30D4B4}" type="presOf" srcId="{DED764C9-0014-4177-BF0A-AF11F02B641E}" destId="{5A38CD87-ABF7-4363-A3E8-E60F7BD734F0}" srcOrd="0" destOrd="0" presId="urn:microsoft.com/office/officeart/2005/8/layout/vList3"/>
    <dgm:cxn modelId="{9C66E66D-2229-4124-B7AE-37EA1FDC3BC1}" srcId="{AED46991-0976-4058-92A0-782E53EB0387}" destId="{15E1374E-9D59-4AE9-8C17-73E15953E66C}" srcOrd="0" destOrd="0" parTransId="{1DD72357-C865-4F31-99F8-380D14865DA9}" sibTransId="{47AAF1DC-1A90-4B0F-B51D-1C17089EBEE8}"/>
    <dgm:cxn modelId="{0A5300F1-1245-4996-9F4C-B61FC63230A8}" type="presOf" srcId="{87507057-6770-45BF-B03B-75A804A22EF5}" destId="{D5729D99-60B4-4412-BE39-8B2E8D9A58EF}" srcOrd="0" destOrd="0" presId="urn:microsoft.com/office/officeart/2005/8/layout/vList3"/>
    <dgm:cxn modelId="{8A708453-0095-410A-AEB3-2ABD9191CEE9}" type="presOf" srcId="{15E1374E-9D59-4AE9-8C17-73E15953E66C}" destId="{9BC85EB4-97ED-4EA4-964B-A04DF31441F9}" srcOrd="0" destOrd="0" presId="urn:microsoft.com/office/officeart/2005/8/layout/vList3"/>
    <dgm:cxn modelId="{44C51C58-7BB9-477D-B19D-B5EDC76E29F6}" type="presParOf" srcId="{2E3CCE2C-8DA7-4CB4-BD2A-06E9522102DC}" destId="{E90DCDB6-5148-40A6-8A56-6E43622CC4B1}" srcOrd="0" destOrd="0" presId="urn:microsoft.com/office/officeart/2005/8/layout/vList3"/>
    <dgm:cxn modelId="{090B9205-DC16-4444-B685-72E25DE66305}" type="presParOf" srcId="{E90DCDB6-5148-40A6-8A56-6E43622CC4B1}" destId="{CA38EC37-FB18-4158-87D0-AF4187A250AF}" srcOrd="0" destOrd="0" presId="urn:microsoft.com/office/officeart/2005/8/layout/vList3"/>
    <dgm:cxn modelId="{A333F910-D2BA-47E7-BF55-5AD5848AE87E}" type="presParOf" srcId="{E90DCDB6-5148-40A6-8A56-6E43622CC4B1}" destId="{9BC85EB4-97ED-4EA4-964B-A04DF31441F9}" srcOrd="1" destOrd="0" presId="urn:microsoft.com/office/officeart/2005/8/layout/vList3"/>
    <dgm:cxn modelId="{9E165D15-73BD-479D-9FFA-1AFCE0522EE0}" type="presParOf" srcId="{2E3CCE2C-8DA7-4CB4-BD2A-06E9522102DC}" destId="{98B7C050-D417-4DA9-9E7C-307C5F8DDC68}" srcOrd="1" destOrd="0" presId="urn:microsoft.com/office/officeart/2005/8/layout/vList3"/>
    <dgm:cxn modelId="{48B52C5B-D8A1-41CD-B10D-278973B2593D}" type="presParOf" srcId="{2E3CCE2C-8DA7-4CB4-BD2A-06E9522102DC}" destId="{CDD692B9-8234-40B6-8A53-4A62CBFCC96B}" srcOrd="2" destOrd="0" presId="urn:microsoft.com/office/officeart/2005/8/layout/vList3"/>
    <dgm:cxn modelId="{6E694949-A5B9-4F57-A8E0-A01A35C2E590}" type="presParOf" srcId="{CDD692B9-8234-40B6-8A53-4A62CBFCC96B}" destId="{DEFE2E0F-0AAD-4A17-9505-CE60B1FCEF14}" srcOrd="0" destOrd="0" presId="urn:microsoft.com/office/officeart/2005/8/layout/vList3"/>
    <dgm:cxn modelId="{024D1CE7-B26F-4AC5-B59A-E13D5751F477}" type="presParOf" srcId="{CDD692B9-8234-40B6-8A53-4A62CBFCC96B}" destId="{5A38CD87-ABF7-4363-A3E8-E60F7BD734F0}" srcOrd="1" destOrd="0" presId="urn:microsoft.com/office/officeart/2005/8/layout/vList3"/>
    <dgm:cxn modelId="{5D0A97F5-9AD1-4FA7-B2D7-A7DA57E67D4C}" type="presParOf" srcId="{2E3CCE2C-8DA7-4CB4-BD2A-06E9522102DC}" destId="{10F5DE15-8EAA-4343-A8EB-C9D51545C368}" srcOrd="3" destOrd="0" presId="urn:microsoft.com/office/officeart/2005/8/layout/vList3"/>
    <dgm:cxn modelId="{D7ED9BD0-66B7-4776-820C-9C7A805566C0}" type="presParOf" srcId="{2E3CCE2C-8DA7-4CB4-BD2A-06E9522102DC}" destId="{38145E66-75EF-4402-94C4-4DDC2091B575}" srcOrd="4" destOrd="0" presId="urn:microsoft.com/office/officeart/2005/8/layout/vList3"/>
    <dgm:cxn modelId="{AD98754E-22A1-42EA-A136-2A65A1D19804}" type="presParOf" srcId="{38145E66-75EF-4402-94C4-4DDC2091B575}" destId="{ED05F221-4F54-456C-AF01-5B7ED15E8993}" srcOrd="0" destOrd="0" presId="urn:microsoft.com/office/officeart/2005/8/layout/vList3"/>
    <dgm:cxn modelId="{9AC146F7-BF1E-465C-B8DA-9E8B599E365B}" type="presParOf" srcId="{38145E66-75EF-4402-94C4-4DDC2091B575}" destId="{D5729D99-60B4-4412-BE39-8B2E8D9A58E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11BEB-E14E-47FD-AF06-255759B5878D}">
      <dsp:nvSpPr>
        <dsp:cNvPr id="0" name=""/>
        <dsp:cNvSpPr/>
      </dsp:nvSpPr>
      <dsp:spPr>
        <a:xfrm>
          <a:off x="0" y="777634"/>
          <a:ext cx="11201130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b="1" kern="1200"/>
            <a:t>בעידן החיים החדש שלב הסטאז' הוא הכרחי בכל מקצוע יוקרתי  בעולם.</a:t>
          </a:r>
          <a:endParaRPr lang="he-IL" sz="3300" kern="1200"/>
        </a:p>
      </dsp:txBody>
      <dsp:txXfrm>
        <a:off x="37696" y="815330"/>
        <a:ext cx="11125738" cy="696808"/>
      </dsp:txXfrm>
    </dsp:sp>
    <dsp:sp modelId="{C2051F5A-ED44-4D3C-AE3D-972A9E518148}">
      <dsp:nvSpPr>
        <dsp:cNvPr id="0" name=""/>
        <dsp:cNvSpPr/>
      </dsp:nvSpPr>
      <dsp:spPr>
        <a:xfrm>
          <a:off x="0" y="1644874"/>
          <a:ext cx="11201130" cy="772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b="1" kern="1200" dirty="0"/>
            <a:t>הסטאז' הוא נדבך נוסף בהכשרה להוראה והוא כולל בתוכו שני תחומים:    </a:t>
          </a:r>
          <a:endParaRPr lang="he-IL" sz="3300" kern="1200" dirty="0"/>
        </a:p>
      </dsp:txBody>
      <dsp:txXfrm>
        <a:off x="37696" y="1682570"/>
        <a:ext cx="11125738" cy="696808"/>
      </dsp:txXfrm>
    </dsp:sp>
    <dsp:sp modelId="{F18C181C-398F-4FDD-8138-5C0CEE0F34FD}">
      <dsp:nvSpPr>
        <dsp:cNvPr id="0" name=""/>
        <dsp:cNvSpPr/>
      </dsp:nvSpPr>
      <dsp:spPr>
        <a:xfrm>
          <a:off x="0" y="2512114"/>
          <a:ext cx="11201130" cy="772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b="1" kern="1200" dirty="0"/>
            <a:t>1. </a:t>
          </a:r>
          <a:r>
            <a:rPr lang="he-IL" sz="3300" b="1" u="sng" kern="1200" dirty="0"/>
            <a:t>עבודה בשדה </a:t>
          </a:r>
          <a:r>
            <a:rPr lang="he-IL" sz="3300" b="1" kern="1200" dirty="0"/>
            <a:t>בתחום הידע שהוכשרתם בו לפחות בשליש משרה.</a:t>
          </a:r>
          <a:endParaRPr lang="he-IL" sz="3300" kern="1200" dirty="0"/>
        </a:p>
      </dsp:txBody>
      <dsp:txXfrm>
        <a:off x="37696" y="2549810"/>
        <a:ext cx="11125738" cy="696808"/>
      </dsp:txXfrm>
    </dsp:sp>
    <dsp:sp modelId="{671E6AA9-C9EF-4CD1-AE69-009CAFC30F47}">
      <dsp:nvSpPr>
        <dsp:cNvPr id="0" name=""/>
        <dsp:cNvSpPr/>
      </dsp:nvSpPr>
      <dsp:spPr>
        <a:xfrm>
          <a:off x="0" y="3379354"/>
          <a:ext cx="11201130" cy="772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300" b="1" kern="1200"/>
            <a:t>2. </a:t>
          </a:r>
          <a:r>
            <a:rPr lang="he-IL" sz="3300" b="1" u="sng" kern="1200"/>
            <a:t>סדנת סטאז' </a:t>
          </a:r>
          <a:r>
            <a:rPr lang="he-IL" sz="3300" b="1" kern="1200"/>
            <a:t>המלווה את עבודת השדה והיא נלמדת במכללה.</a:t>
          </a:r>
          <a:endParaRPr lang="he-IL" sz="3300" kern="1200"/>
        </a:p>
      </dsp:txBody>
      <dsp:txXfrm>
        <a:off x="37696" y="3417050"/>
        <a:ext cx="11125738" cy="696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4F274-0E86-4697-BFD5-EC59C6902BFE}">
      <dsp:nvSpPr>
        <dsp:cNvPr id="0" name=""/>
        <dsp:cNvSpPr/>
      </dsp:nvSpPr>
      <dsp:spPr>
        <a:xfrm>
          <a:off x="3699162" y="0"/>
          <a:ext cx="4509655" cy="450965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2B37A-BE43-47A5-80EB-2E8EEA4499A0}">
      <dsp:nvSpPr>
        <dsp:cNvPr id="0" name=""/>
        <dsp:cNvSpPr/>
      </dsp:nvSpPr>
      <dsp:spPr>
        <a:xfrm>
          <a:off x="4127580" y="428417"/>
          <a:ext cx="1758765" cy="17587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b="1" kern="1200" dirty="0"/>
            <a:t>התנסות בהוראה בתנאי אמת</a:t>
          </a:r>
          <a:endParaRPr lang="he-IL" sz="2100" kern="1200" dirty="0"/>
        </a:p>
      </dsp:txBody>
      <dsp:txXfrm>
        <a:off x="4213436" y="514273"/>
        <a:ext cx="1587053" cy="1587053"/>
      </dsp:txXfrm>
    </dsp:sp>
    <dsp:sp modelId="{218C0488-9902-4BED-9FCF-563A159ECF3C}">
      <dsp:nvSpPr>
        <dsp:cNvPr id="0" name=""/>
        <dsp:cNvSpPr/>
      </dsp:nvSpPr>
      <dsp:spPr>
        <a:xfrm>
          <a:off x="6021635" y="428417"/>
          <a:ext cx="1758765" cy="17587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b="1" kern="1200"/>
            <a:t>תמיכה מקצועית, חברתית ורגשית במהלך </a:t>
          </a:r>
          <a:endParaRPr lang="he-IL" sz="2100" kern="1200"/>
        </a:p>
      </dsp:txBody>
      <dsp:txXfrm>
        <a:off x="6107491" y="514273"/>
        <a:ext cx="1587053" cy="1587053"/>
      </dsp:txXfrm>
    </dsp:sp>
    <dsp:sp modelId="{FC3F399E-667F-4F39-8DFF-289609957364}">
      <dsp:nvSpPr>
        <dsp:cNvPr id="0" name=""/>
        <dsp:cNvSpPr/>
      </dsp:nvSpPr>
      <dsp:spPr>
        <a:xfrm>
          <a:off x="4127580" y="2322472"/>
          <a:ext cx="1758765" cy="17587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b="1" kern="1200" dirty="0"/>
            <a:t>השנה הראשונה לעבודה</a:t>
          </a:r>
          <a:endParaRPr lang="he-IL" sz="2100" kern="1200" dirty="0"/>
        </a:p>
      </dsp:txBody>
      <dsp:txXfrm>
        <a:off x="4213436" y="2408328"/>
        <a:ext cx="1587053" cy="1587053"/>
      </dsp:txXfrm>
    </dsp:sp>
    <dsp:sp modelId="{86E0F0A1-F14C-4BDD-A824-2409D862F8B3}">
      <dsp:nvSpPr>
        <dsp:cNvPr id="0" name=""/>
        <dsp:cNvSpPr/>
      </dsp:nvSpPr>
      <dsp:spPr>
        <a:xfrm>
          <a:off x="6021635" y="2322472"/>
          <a:ext cx="1758765" cy="17587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b="1" kern="1200" dirty="0"/>
            <a:t>הערכת הסטז'ר בשנת עבודתו הראשונה</a:t>
          </a:r>
          <a:endParaRPr lang="he-IL" sz="2100" kern="1200" dirty="0"/>
        </a:p>
      </dsp:txBody>
      <dsp:txXfrm>
        <a:off x="6107491" y="2408328"/>
        <a:ext cx="1587053" cy="15870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70EA2-2F9F-4ABD-8605-6E941E506546}">
      <dsp:nvSpPr>
        <dsp:cNvPr id="0" name=""/>
        <dsp:cNvSpPr/>
      </dsp:nvSpPr>
      <dsp:spPr>
        <a:xfrm>
          <a:off x="824830" y="0"/>
          <a:ext cx="9348076" cy="4329113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220F1-D844-4CF8-90FE-38D3E0BB228D}">
      <dsp:nvSpPr>
        <dsp:cNvPr id="0" name=""/>
        <dsp:cNvSpPr/>
      </dsp:nvSpPr>
      <dsp:spPr>
        <a:xfrm>
          <a:off x="2816517" y="1431022"/>
          <a:ext cx="2208222" cy="1653773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kern="1200" dirty="0"/>
            <a:t>הגשת מועמדות בפורטל עובדי הוראה, בחלק המנהלי,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kern="1200" dirty="0"/>
            <a:t>מועמדות להוראה</a:t>
          </a:r>
        </a:p>
      </dsp:txBody>
      <dsp:txXfrm>
        <a:off x="2897248" y="1511753"/>
        <a:ext cx="2046760" cy="1492311"/>
      </dsp:txXfrm>
    </dsp:sp>
    <dsp:sp modelId="{7CB0E19E-5EF8-4AA2-8E89-A6CB81512C08}">
      <dsp:nvSpPr>
        <dsp:cNvPr id="0" name=""/>
        <dsp:cNvSpPr/>
      </dsp:nvSpPr>
      <dsp:spPr>
        <a:xfrm rot="10800000" flipH="1" flipV="1">
          <a:off x="5427498" y="1325920"/>
          <a:ext cx="1947190" cy="1811093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לשלוח קורות חיים אל המפקחים האחראים באותו מחוז, מנהלי בתי ספר (גננות, בתי ספר </a:t>
          </a:r>
          <a:r>
            <a:rPr lang="he-IL" sz="1500" b="1" kern="1200" dirty="0" err="1"/>
            <a:t>יסודיים,על</a:t>
          </a:r>
          <a:r>
            <a:rPr lang="he-IL" sz="1500" b="1" kern="1200" dirty="0"/>
            <a:t> יסודי).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או להגיע לימי קבלה</a:t>
          </a:r>
          <a:endParaRPr lang="he-IL" sz="1500" kern="1200" dirty="0"/>
        </a:p>
      </dsp:txBody>
      <dsp:txXfrm rot="-10800000">
        <a:off x="5515908" y="1414330"/>
        <a:ext cx="1770370" cy="1634273"/>
      </dsp:txXfrm>
    </dsp:sp>
    <dsp:sp modelId="{2FCD2EE4-AC9A-4524-B64D-EF50C3C8F1A6}">
      <dsp:nvSpPr>
        <dsp:cNvPr id="0" name=""/>
        <dsp:cNvSpPr/>
      </dsp:nvSpPr>
      <dsp:spPr>
        <a:xfrm>
          <a:off x="7504980" y="1232550"/>
          <a:ext cx="1986235" cy="190861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b="1" kern="1200" dirty="0"/>
            <a:t>ניתן לפנות לבתי </a:t>
          </a:r>
          <a:r>
            <a:rPr lang="he-IL" sz="1800" b="1" kern="1200" dirty="0"/>
            <a:t>הספר</a:t>
          </a:r>
          <a:r>
            <a:rPr lang="he-IL" sz="2100" b="1" kern="1200" dirty="0"/>
            <a:t> באופן אישי.</a:t>
          </a:r>
          <a:endParaRPr lang="he-IL" sz="2100" kern="1200" dirty="0"/>
        </a:p>
      </dsp:txBody>
      <dsp:txXfrm>
        <a:off x="7598151" y="1325721"/>
        <a:ext cx="1799893" cy="1722277"/>
      </dsp:txXfrm>
    </dsp:sp>
    <dsp:sp modelId="{E5107E27-0713-4094-9CC1-6CC2C24D423F}">
      <dsp:nvSpPr>
        <dsp:cNvPr id="0" name=""/>
        <dsp:cNvSpPr/>
      </dsp:nvSpPr>
      <dsp:spPr>
        <a:xfrm rot="10800000" flipH="1" flipV="1">
          <a:off x="490664" y="1624482"/>
          <a:ext cx="2167195" cy="1372172"/>
        </a:xfrm>
        <a:prstGeom prst="roundRect">
          <a:avLst/>
        </a:prstGeom>
        <a:solidFill>
          <a:schemeClr val="tx2">
            <a:lumMod val="50000"/>
            <a:lumOff val="50000"/>
            <a:alpha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לבחור את המחוז בו אתם רוצים לעבוד.</a:t>
          </a:r>
          <a:endParaRPr lang="he-IL" sz="1500" kern="1200" dirty="0"/>
        </a:p>
      </dsp:txBody>
      <dsp:txXfrm rot="-10800000">
        <a:off x="557648" y="1691466"/>
        <a:ext cx="2033227" cy="1238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AF8C8-892E-4884-9371-BF639938BD0E}">
      <dsp:nvSpPr>
        <dsp:cNvPr id="0" name=""/>
        <dsp:cNvSpPr/>
      </dsp:nvSpPr>
      <dsp:spPr>
        <a:xfrm>
          <a:off x="3312" y="395828"/>
          <a:ext cx="3323142" cy="332314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2884" tIns="31750" rIns="182884" bIns="317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b="1" kern="1200"/>
            <a:t>עבודת ההוראה בשנת ההתמחות היא </a:t>
          </a:r>
          <a:r>
            <a:rPr lang="he-IL" sz="2500" b="1" u="sng" kern="1200"/>
            <a:t>בשכר</a:t>
          </a:r>
          <a:r>
            <a:rPr lang="he-IL" sz="2500" b="1" kern="1200"/>
            <a:t>. </a:t>
          </a:r>
          <a:endParaRPr lang="he-IL" sz="2500" kern="1200"/>
        </a:p>
      </dsp:txBody>
      <dsp:txXfrm>
        <a:off x="489975" y="882491"/>
        <a:ext cx="2349816" cy="2349816"/>
      </dsp:txXfrm>
    </dsp:sp>
    <dsp:sp modelId="{5168C6A6-F6ED-4E68-90A0-083807BB32A5}">
      <dsp:nvSpPr>
        <dsp:cNvPr id="0" name=""/>
        <dsp:cNvSpPr/>
      </dsp:nvSpPr>
      <dsp:spPr>
        <a:xfrm>
          <a:off x="2661826" y="395828"/>
          <a:ext cx="3323142" cy="332314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2884" tIns="31750" rIns="182884" bIns="317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b="1" kern="1200"/>
            <a:t>עבודה ללא שכר לא תוכר כלל כהתמחות. </a:t>
          </a:r>
          <a:endParaRPr lang="he-IL" sz="2500" kern="1200"/>
        </a:p>
      </dsp:txBody>
      <dsp:txXfrm>
        <a:off x="3148489" y="882491"/>
        <a:ext cx="2349816" cy="2349816"/>
      </dsp:txXfrm>
    </dsp:sp>
    <dsp:sp modelId="{3E822E33-2322-42CD-8D16-94C8551D4ADA}">
      <dsp:nvSpPr>
        <dsp:cNvPr id="0" name=""/>
        <dsp:cNvSpPr/>
      </dsp:nvSpPr>
      <dsp:spPr>
        <a:xfrm>
          <a:off x="5320340" y="395828"/>
          <a:ext cx="3323142" cy="332314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2884" tIns="31750" rIns="182884" bIns="317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b="1" kern="1200" dirty="0"/>
            <a:t>הגורם המשלם הוא משרד החינוך או בעלות המוסד, או עמותה המוכרת ע"י משרד החינוך.</a:t>
          </a:r>
          <a:endParaRPr lang="he-IL" sz="2500" kern="1200" dirty="0"/>
        </a:p>
      </dsp:txBody>
      <dsp:txXfrm>
        <a:off x="5807003" y="882491"/>
        <a:ext cx="2349816" cy="2349816"/>
      </dsp:txXfrm>
    </dsp:sp>
    <dsp:sp modelId="{52701E07-C5B0-4132-BE10-DC92B6D2FFA0}">
      <dsp:nvSpPr>
        <dsp:cNvPr id="0" name=""/>
        <dsp:cNvSpPr/>
      </dsp:nvSpPr>
      <dsp:spPr>
        <a:xfrm>
          <a:off x="7978854" y="395828"/>
          <a:ext cx="3323142" cy="332314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2884" tIns="31750" rIns="182884" bIns="317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500" b="1" kern="1200" dirty="0"/>
            <a:t>באתר הסטאז' של משרד החינוך ניתן למצוא את </a:t>
          </a:r>
          <a:r>
            <a:rPr lang="he-IL" sz="2500" b="1" u="sng" kern="1200" dirty="0"/>
            <a:t>רשימת המסגרות המאושרות לסטאז</a:t>
          </a:r>
          <a:r>
            <a:rPr lang="he-IL" sz="2500" b="1" kern="1200" dirty="0"/>
            <a:t>'.</a:t>
          </a:r>
          <a:endParaRPr lang="he-IL" sz="2500" kern="1200" dirty="0"/>
        </a:p>
      </dsp:txBody>
      <dsp:txXfrm>
        <a:off x="8465517" y="882491"/>
        <a:ext cx="2349816" cy="23498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85EB4-97ED-4EA4-964B-A04DF31441F9}">
      <dsp:nvSpPr>
        <dsp:cNvPr id="0" name=""/>
        <dsp:cNvSpPr/>
      </dsp:nvSpPr>
      <dsp:spPr>
        <a:xfrm rot="10800000">
          <a:off x="2248005" y="1612"/>
          <a:ext cx="7766404" cy="116722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714" tIns="118110" rIns="220472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b="1" kern="1200" dirty="0"/>
            <a:t>ההתמחות תיעשה בשכבת הגיל ובהתמחויות שהוכשר   להן המתמחה במהלך לימודיו.</a:t>
          </a:r>
          <a:endParaRPr lang="he-IL" sz="3100" kern="1200" dirty="0"/>
        </a:p>
      </dsp:txBody>
      <dsp:txXfrm rot="10800000">
        <a:off x="2539811" y="1612"/>
        <a:ext cx="7474598" cy="1167224"/>
      </dsp:txXfrm>
    </dsp:sp>
    <dsp:sp modelId="{CA38EC37-FB18-4158-87D0-AF4187A250AF}">
      <dsp:nvSpPr>
        <dsp:cNvPr id="0" name=""/>
        <dsp:cNvSpPr/>
      </dsp:nvSpPr>
      <dsp:spPr>
        <a:xfrm>
          <a:off x="1664393" y="1612"/>
          <a:ext cx="1167224" cy="11672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8CD87-ABF7-4363-A3E8-E60F7BD734F0}">
      <dsp:nvSpPr>
        <dsp:cNvPr id="0" name=""/>
        <dsp:cNvSpPr/>
      </dsp:nvSpPr>
      <dsp:spPr>
        <a:xfrm rot="10800000">
          <a:off x="2248005" y="1476081"/>
          <a:ext cx="7766404" cy="116722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714" tIns="118110" rIns="220472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b="1" kern="1200"/>
            <a:t>היקף ההעסקה יהיה </a:t>
          </a:r>
          <a:r>
            <a:rPr lang="he-IL" sz="3100" b="1" u="sng" kern="1200"/>
            <a:t>שליש משרה</a:t>
          </a:r>
          <a:r>
            <a:rPr lang="he-IL" sz="3100" b="1" kern="1200"/>
            <a:t> לפחות.</a:t>
          </a:r>
          <a:endParaRPr lang="he-IL" sz="3100" kern="1200"/>
        </a:p>
      </dsp:txBody>
      <dsp:txXfrm rot="10800000">
        <a:off x="2539811" y="1476081"/>
        <a:ext cx="7474598" cy="1167224"/>
      </dsp:txXfrm>
    </dsp:sp>
    <dsp:sp modelId="{DEFE2E0F-0AAD-4A17-9505-CE60B1FCEF14}">
      <dsp:nvSpPr>
        <dsp:cNvPr id="0" name=""/>
        <dsp:cNvSpPr/>
      </dsp:nvSpPr>
      <dsp:spPr>
        <a:xfrm>
          <a:off x="1664393" y="1476081"/>
          <a:ext cx="1167224" cy="116722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729D99-60B4-4412-BE39-8B2E8D9A58EF}">
      <dsp:nvSpPr>
        <dsp:cNvPr id="0" name=""/>
        <dsp:cNvSpPr/>
      </dsp:nvSpPr>
      <dsp:spPr>
        <a:xfrm rot="10800000">
          <a:off x="2248005" y="2950550"/>
          <a:ext cx="7766404" cy="116722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714" tIns="118110" rIns="220472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b="1" kern="1200"/>
            <a:t>משך ההעסקה יהיה שנת לימודים אחת ולא פחות </a:t>
          </a:r>
          <a:r>
            <a:rPr lang="he-IL" sz="3100" b="1" u="sng" kern="1200"/>
            <a:t>משישה חודשי</a:t>
          </a:r>
          <a:r>
            <a:rPr lang="he-IL" sz="3100" b="1" kern="1200"/>
            <a:t> עבודה רצופים באותה שנה.</a:t>
          </a:r>
          <a:endParaRPr lang="he-IL" sz="3100" kern="1200"/>
        </a:p>
      </dsp:txBody>
      <dsp:txXfrm rot="10800000">
        <a:off x="2539811" y="2950550"/>
        <a:ext cx="7474598" cy="1167224"/>
      </dsp:txXfrm>
    </dsp:sp>
    <dsp:sp modelId="{ED05F221-4F54-456C-AF01-5B7ED15E8993}">
      <dsp:nvSpPr>
        <dsp:cNvPr id="0" name=""/>
        <dsp:cNvSpPr/>
      </dsp:nvSpPr>
      <dsp:spPr>
        <a:xfrm>
          <a:off x="1664393" y="2950550"/>
          <a:ext cx="1167224" cy="116722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B4D46C-FC6B-4386-A65A-B408613043AD}" type="datetimeFigureOut">
              <a:rPr lang="he-IL" smtClean="0"/>
              <a:t>כ"ט/ניסן/תש"ף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E80520A-1D7C-4880-8921-4E7E8177226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1805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B88EF3EC-7732-432A-9305-40552AFFCC7C}" type="slidenum">
              <a:rPr lang="he-IL" altLang="he-IL"/>
              <a:pPr algn="l">
                <a:spcBef>
                  <a:spcPct val="0"/>
                </a:spcBef>
              </a:pPr>
              <a:t>4</a:t>
            </a:fld>
            <a:endParaRPr lang="en-US" altLang="he-IL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15733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3A9B338-6C9E-438C-B412-1B8D121801C0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55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FB97-84B3-483F-8BBA-5CA91649629B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9236695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FB97-84B3-483F-8BBA-5CA91649629B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53362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FB97-84B3-483F-8BBA-5CA91649629B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44888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FB97-84B3-483F-8BBA-5CA91649629B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9340745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FB97-84B3-483F-8BBA-5CA91649629B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592954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FB97-84B3-483F-8BBA-5CA91649629B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22896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7B66-9A84-450D-94CD-7DDB40744A10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618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C2342-E71A-4FBD-AA31-03563F11069D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56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3E45-7BE0-49E1-99AD-C4D0E03EDA0F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7787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B7475-744D-4083-8614-29F3F6E8D4F9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48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4D71-37D7-4FBD-B419-A0E12AFCB16A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228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7563-C588-4416-84FA-F860756B6510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84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00E1B-3EC2-4810-B7DF-CBDFA1D6BBF5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65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60EF-8E5B-4B24-B3CA-A88B8F52C85C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353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72AD-A1CC-46EF-82AF-C5E8689EB60D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56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62EEF-8946-4B48-B74A-0E77182EB302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7042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76FB97-84B3-483F-8BBA-5CA91649629B}" type="datetime8">
              <a:rPr lang="he-IL" smtClean="0"/>
              <a:t>23 אפריל 20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he-IL"/>
              <a:t>ד"ר גלית שבתאי- ראש היחידה לכניסה להוראה,                                   מכללת סמינר הקיבוצים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073A09-A46B-4CE0-8674-29985FF298C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755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hyperlink" Target="mailto:training_skb@smkb.ac.il" TargetMode="External"/><Relationship Id="rId4" Type="http://schemas.openxmlformats.org/officeDocument/2006/relationships/hyperlink" Target="mailto:liana.hammer@smkb.ac.i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התמחות בהוראה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90744"/>
          </a:xfrm>
        </p:spPr>
        <p:txBody>
          <a:bodyPr>
            <a:normAutofit fontScale="77500" lnSpcReduction="20000"/>
          </a:bodyPr>
          <a:lstStyle/>
          <a:p>
            <a:r>
              <a:rPr lang="he-IL" dirty="0"/>
              <a:t>ליאנה המר</a:t>
            </a:r>
          </a:p>
          <a:p>
            <a:r>
              <a:rPr lang="he-IL" dirty="0"/>
              <a:t>ראש היחידה לכניסה להוראה</a:t>
            </a:r>
          </a:p>
          <a:p>
            <a:r>
              <a:rPr lang="he-IL" dirty="0"/>
              <a:t>סמינר הקיבוצים 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F246758-319D-4156-A713-2BB4ABB00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3312" y="44017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495551" y="476251"/>
            <a:ext cx="7313613" cy="13684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e-IL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הגורם המשלם משכורת בשנת </a:t>
            </a:r>
            <a:r>
              <a:rPr lang="he-IL" sz="32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הסטאז</a:t>
            </a:r>
            <a:r>
              <a:rPr lang="he-IL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':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/>
            </a:r>
            <a:b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endParaRPr lang="he-IL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198145"/>
              </p:ext>
            </p:extLst>
          </p:nvPr>
        </p:nvGraphicFramePr>
        <p:xfrm>
          <a:off x="384464" y="1827213"/>
          <a:ext cx="11305309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2983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024063" y="357189"/>
            <a:ext cx="82089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he-IL" sz="4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השיבוץ להתמחות</a:t>
            </a:r>
            <a:endParaRPr lang="en-US" sz="4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28599" y="1374199"/>
            <a:ext cx="11641282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•"/>
              <a:defRPr/>
            </a:pPr>
            <a:r>
              <a:rPr lang="he-IL" sz="2800" b="1" dirty="0"/>
              <a:t>.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r>
              <a:rPr lang="he-IL" sz="2800" b="1" dirty="0"/>
              <a:t>לאחר מציאת מקום העבודה, יש להירשם לסדנת סטאז' במכללה.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r>
              <a:rPr lang="he-IL" sz="2800" b="1" dirty="0"/>
              <a:t>המועד האחרון למציאת עבודה ולרישום לסטאז' הוא 20 בדצמבר 2020.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49482" y="4218709"/>
            <a:ext cx="10702636" cy="1569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he-IL" sz="2400" b="1" dirty="0"/>
              <a:t>מועמד להתמחות אשר לא מצא עבודת הוראה בתום לימודיו במכללה זכאי לקבלת תואר ותעודת הוראה. כל שנה בה תהיה שנת עבודתו הראשונה - תהיה לו לשנת התמחות, אשר  בסופה יקבל את הרישיון לעיסוק בהוראה.</a:t>
            </a:r>
          </a:p>
          <a:p>
            <a:endParaRPr lang="he-IL" sz="2400" dirty="0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32B4880-1D6F-4583-9CCD-C4B963216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2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095501" y="356612"/>
            <a:ext cx="82089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he-IL" sz="4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תנאי העבודה בהתמחות</a:t>
            </a:r>
            <a:endParaRPr lang="en-US" sz="4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3854981117"/>
              </p:ext>
            </p:extLst>
          </p:nvPr>
        </p:nvGraphicFramePr>
        <p:xfrm>
          <a:off x="166255" y="1599768"/>
          <a:ext cx="11678804" cy="4119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3A4172A-3429-4287-BB3B-B079EFF61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212" y="48697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3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he-IL" altLang="he-IL" sz="4000" b="1" u="sng" dirty="0"/>
              <a:t>היקף המשרה</a:t>
            </a:r>
            <a:r>
              <a:rPr lang="he-IL" altLang="he-IL" sz="4000" u="sng" dirty="0"/>
              <a:t>:</a:t>
            </a:r>
            <a:r>
              <a:rPr lang="en-US" altLang="he-IL" sz="4000" dirty="0"/>
              <a:t/>
            </a:r>
            <a:br>
              <a:rPr lang="en-US" altLang="he-IL" sz="4000" dirty="0"/>
            </a:br>
            <a:endParaRPr lang="he-IL" alt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12907" y="1621536"/>
            <a:ext cx="10118389" cy="3700411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he-IL" dirty="0"/>
          </a:p>
          <a:p>
            <a:pPr algn="just" eaLnBrk="1" hangingPunct="1"/>
            <a:r>
              <a:rPr lang="he-IL" altLang="he-IL" b="1" dirty="0"/>
              <a:t>היקף המשרה להתמחות הוא </a:t>
            </a:r>
            <a:r>
              <a:rPr lang="he-IL" altLang="he-IL" b="1" u="sng" dirty="0"/>
              <a:t>שליש משרה </a:t>
            </a:r>
            <a:r>
              <a:rPr lang="he-IL" altLang="he-IL" b="1" dirty="0"/>
              <a:t>לפחות.</a:t>
            </a:r>
            <a:endParaRPr lang="en-US" altLang="he-IL" dirty="0"/>
          </a:p>
          <a:p>
            <a:pPr algn="just" eaLnBrk="1" hangingPunct="1"/>
            <a:r>
              <a:rPr lang="he-IL" altLang="he-IL" b="1" dirty="0"/>
              <a:t>כל מתמחה שישובץ בבית ספר יסודי רשמי או בחטיבת ביניים רשמית, או יעבוד בחינוך הקדם יסודי, בהסכם "אופק חדש", תנאי העסקתו ושכרו יהיו לפי הסכם "אופק חדש", כדלהלן:</a:t>
            </a:r>
            <a:endParaRPr lang="en-US" altLang="he-IL" dirty="0"/>
          </a:p>
          <a:p>
            <a:pPr algn="just" eaLnBrk="1" hangingPunct="1"/>
            <a:r>
              <a:rPr lang="he-IL" altLang="he-IL" dirty="0"/>
              <a:t>ההיקף הנדרש להתמחות הוא </a:t>
            </a:r>
            <a:r>
              <a:rPr lang="he-IL" altLang="he-IL" b="1" dirty="0"/>
              <a:t>12 שעות</a:t>
            </a:r>
            <a:r>
              <a:rPr lang="he-IL" altLang="he-IL" dirty="0"/>
              <a:t> שבועיות לפחות.</a:t>
            </a:r>
          </a:p>
          <a:p>
            <a:pPr algn="just" eaLnBrk="1" hangingPunct="1"/>
            <a:r>
              <a:rPr lang="he-IL" altLang="he-IL" dirty="0"/>
              <a:t>העסקה בהיקף הקטן מ-12 שעות שבועיות - לא יכולה להיחשב כהתמחות. </a:t>
            </a:r>
          </a:p>
          <a:p>
            <a:pPr algn="just" eaLnBrk="1" hangingPunct="1"/>
            <a:r>
              <a:rPr lang="he-IL" altLang="he-IL" dirty="0"/>
              <a:t>גננות -היקף העסקה הנדרש לפחות חצי משרה (15-16)</a:t>
            </a:r>
          </a:p>
        </p:txBody>
      </p:sp>
    </p:spTree>
    <p:extLst>
      <p:ext uri="{BB962C8B-B14F-4D97-AF65-F5344CB8AC3E}">
        <p14:creationId xmlns:p14="http://schemas.microsoft.com/office/powerpoint/2010/main" val="35765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301625"/>
            <a:ext cx="8255000" cy="1143000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e-IL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הרישום לסדנאות </a:t>
            </a:r>
            <a:r>
              <a:rPr lang="he-IL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הסטאז' </a:t>
            </a:r>
            <a:r>
              <a:rPr lang="he-IL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במכללה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251364" y="1714501"/>
            <a:ext cx="88392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e-IL" altLang="he-IL" sz="3200" b="1" dirty="0"/>
              <a:t>עם קבלת עבודה יש להירשם לסטאז' </a:t>
            </a:r>
            <a:r>
              <a:rPr lang="he-IL" altLang="he-IL" sz="3200" b="1" u="sng" dirty="0"/>
              <a:t>באופן מקוון</a:t>
            </a:r>
            <a:r>
              <a:rPr lang="he-IL" altLang="he-IL" sz="3200" b="1" dirty="0"/>
              <a:t>, </a:t>
            </a:r>
            <a:r>
              <a:rPr lang="he-IL" altLang="he-IL" sz="3200" b="1" u="sng" dirty="0"/>
              <a:t>באתר המכללה בקטיגורית רישום וקבלה.</a:t>
            </a:r>
            <a:endParaRPr lang="he-IL" altLang="he-IL" sz="3200" b="1" dirty="0"/>
          </a:p>
          <a:p>
            <a:pPr eaLnBrk="1" hangingPunct="1">
              <a:lnSpc>
                <a:spcPct val="90000"/>
              </a:lnSpc>
            </a:pPr>
            <a:endParaRPr lang="he-IL" altLang="he-IL" sz="3200" b="1" dirty="0"/>
          </a:p>
          <a:p>
            <a:pPr eaLnBrk="1" hangingPunct="1">
              <a:lnSpc>
                <a:spcPct val="90000"/>
              </a:lnSpc>
            </a:pPr>
            <a:r>
              <a:rPr lang="he-IL" altLang="he-IL" sz="3200" b="1" dirty="0"/>
              <a:t>בנוסף, יש למלא טופס של המורה/הגננת החונכת על פרטיה האישיים- הטופס הינו טופס מקוון שניתן לראותו דרך פורטל הסטודנטים באזור האישי באתר המכללה, בלשונית" אפשרויות נוספות"-</a:t>
            </a:r>
            <a:r>
              <a:rPr lang="he-IL" altLang="he-IL" sz="3200" b="1" dirty="0" err="1"/>
              <a:t>סטאג</a:t>
            </a:r>
            <a:r>
              <a:rPr lang="he-IL" altLang="he-IL" sz="3200" b="1" dirty="0"/>
              <a:t>'. </a:t>
            </a:r>
          </a:p>
        </p:txBody>
      </p:sp>
    </p:spTree>
    <p:extLst>
      <p:ext uri="{BB962C8B-B14F-4D97-AF65-F5344CB8AC3E}">
        <p14:creationId xmlns:p14="http://schemas.microsoft.com/office/powerpoint/2010/main" val="227294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063751" y="782639"/>
            <a:ext cx="82089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  <a:defRPr/>
            </a:pPr>
            <a:r>
              <a:rPr lang="he-IL" sz="4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השתתפות בסדנת </a:t>
            </a:r>
            <a:r>
              <a:rPr lang="he-IL" sz="44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הסטאז</a:t>
            </a:r>
            <a:r>
              <a:rPr lang="he-IL" sz="4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'</a:t>
            </a:r>
            <a:endParaRPr lang="en-US" sz="4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841282" y="1552576"/>
            <a:ext cx="9699077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he-IL" sz="3200" b="1" dirty="0"/>
              <a:t>במהלך שנת ההתמחות חלה </a:t>
            </a:r>
            <a:r>
              <a:rPr lang="he-IL" sz="3200" b="1" u="sng" dirty="0"/>
              <a:t>חובת השתתפות </a:t>
            </a:r>
            <a:r>
              <a:rPr lang="he-IL" sz="3200" b="1" dirty="0"/>
              <a:t>בסדנת סטאז' שבועית, בת שעה וחצי. </a:t>
            </a:r>
          </a:p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he-IL" sz="3200" b="1" dirty="0"/>
              <a:t>הסדנאות מחולקות על פי המסלולים השונים.</a:t>
            </a:r>
          </a:p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he-IL" sz="3200" b="1" dirty="0"/>
              <a:t>חובת השתתפות בסדנאות הינה החל מהשבוע הראשון של תחילת שנת הלימודים האקדמית. חובת 80% נוכחות.</a:t>
            </a:r>
          </a:p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endParaRPr lang="he-IL" sz="3200" b="1" dirty="0"/>
          </a:p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endParaRPr lang="he-IL" sz="2400" b="1" dirty="0"/>
          </a:p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he-IL" sz="2400" b="1" dirty="0"/>
              <a:t>ניתן למצוא עבודה עד ה- 20.12.20 </a:t>
            </a:r>
          </a:p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28428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he-IL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מטרות הסדנה:</a:t>
            </a:r>
            <a:br>
              <a:rPr lang="he-IL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he-IL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</a:t>
            </a:r>
            <a:br>
              <a:rPr lang="he-IL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endParaRPr lang="he-IL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40071" y="1421970"/>
            <a:ext cx="9678905" cy="4012476"/>
          </a:xfrm>
        </p:spPr>
        <p:txBody>
          <a:bodyPr>
            <a:normAutofit lnSpcReduction="10000"/>
          </a:bodyPr>
          <a:lstStyle/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e-IL" altLang="he-IL" sz="3200" b="1" dirty="0"/>
              <a:t>תמיכה קבוצתית למתמחה וסיוע בהתפתחותו המקצועית לאורך שנת ההתמחות.</a:t>
            </a: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e-IL" altLang="he-IL" sz="3200" b="1" dirty="0"/>
              <a:t>יצירת מסגרת לחשיבה משותפת של מתמחים עמיתים, בהנחיית מנחה מקצועי, בסוגיות פדגוגית ודידקטיות, מן ההיבט העיוני-אקדמי ומן ההיבט המעשי-פדגוגי והרגשי.</a:t>
            </a: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e-IL" altLang="he-IL" sz="3200" b="1" dirty="0"/>
              <a:t>ההשתתפות בסדנה היא חלק בלתי נפרד מחובות ההתמחות בהוראה. </a:t>
            </a:r>
            <a:endParaRPr lang="he-IL" altLang="he-IL" dirty="0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A01B7AF-9749-49D4-A454-758A09DB0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B353548-CB2D-4C49-890A-909050BE33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0087" y="4871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161237" y="211428"/>
            <a:ext cx="82089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  <a:defRPr/>
            </a:pPr>
            <a:r>
              <a:rPr lang="he-IL" sz="4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ליווי של מורה חונך</a:t>
            </a:r>
            <a:endParaRPr lang="en-US" sz="4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01438" y="1194954"/>
            <a:ext cx="10170907" cy="48059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r>
              <a:rPr lang="he-IL" sz="3200" b="1" dirty="0"/>
              <a:t>בשנת ההתמחות ילווה כל מתמחה בחונך. החונך ימונה ע"י הפיקוח או הנהלות בתי הספר.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r>
              <a:rPr lang="he-IL" sz="3200" b="1" dirty="0"/>
              <a:t>תהליכי החונכות יתפרסו על פני כל היבטיה של עבודת ההוראה: היבטים תוכניים ופדגוגיים, היבטים ארגוניים, היבטים חברתיים והיבטים פרופסיונאליים אקדמיים.</a:t>
            </a:r>
          </a:p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/>
            </a:pPr>
            <a:r>
              <a:rPr lang="he-IL" sz="3200" b="1" dirty="0"/>
              <a:t>עיקר תפקיד החונך הוא לסייע למתמחה בתמיכה מקצועית, חברתית ורגשית, ולהעריך  את ההתפתחות המקצועית במשך שנת ההתמחות.</a:t>
            </a:r>
          </a:p>
          <a:p>
            <a:pPr algn="r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endParaRPr lang="en-US" sz="25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AD76D1D-1C56-4321-A7C4-537B7CE11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992" y="5342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063750" y="221530"/>
            <a:ext cx="82089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  <a:defRPr/>
            </a:pPr>
            <a:r>
              <a:rPr lang="he-IL" sz="4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הערכת המתמחה</a:t>
            </a:r>
            <a:endParaRPr lang="en-US" sz="4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005446" y="1192356"/>
            <a:ext cx="944284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he-IL" sz="2400" dirty="0">
                <a:solidFill>
                  <a:srgbClr val="000000"/>
                </a:solidFill>
                <a:latin typeface="Tahoma" pitchFamily="34" charset="0"/>
              </a:rPr>
              <a:t>  </a:t>
            </a:r>
            <a:r>
              <a:rPr lang="he-IL" sz="2800" b="1" dirty="0"/>
              <a:t>בנוסף למשוב השוטף מן החונך, הניהול והפיקוח, מתקיימים שני תהליכי הערכה אחידים לכלל המתמחים: </a:t>
            </a:r>
          </a:p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he-IL" sz="2800" b="1" dirty="0"/>
              <a:t>באמצע שנת ההתמחות – </a:t>
            </a:r>
            <a:r>
              <a:rPr lang="he-IL" sz="2400" b="1" u="sng" dirty="0"/>
              <a:t>הערכה מעצבת בגנים ובבתי הספר - משוב אמצע שנה  מתבצע באופן ידני-עד 15.1</a:t>
            </a:r>
          </a:p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he-IL" sz="2800" b="1" dirty="0"/>
              <a:t>בסוף שנת ההתמחות – </a:t>
            </a:r>
            <a:r>
              <a:rPr lang="he-IL" sz="2400" b="1" u="sng" dirty="0"/>
              <a:t>הערכה מסכמת- מקוונת בבתי הספר ובגנים-עד 15.5</a:t>
            </a:r>
            <a:endParaRPr lang="he-IL" sz="2800" b="1" u="sng" dirty="0"/>
          </a:p>
          <a:p>
            <a:pPr algn="just" rtl="1" eaLnBrk="1" hangingPunct="1"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he-IL" sz="2400" b="1" dirty="0"/>
              <a:t>ההערכות תתבססנה על צפייה בעבודת המתמחה, על משוב מתועד ועל שיחות אישיות. תהליך הערכה זה קובע את התאמתו של המתמחה לקראת קבלת רישיון לעיסוק בהוראה והשתלבותו במערכת החינוך.</a:t>
            </a:r>
            <a:endParaRPr lang="en-US" sz="24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BB7D3C6-9E3F-43BD-BCAA-DBF78DDF7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9844" y="48896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47851" y="188912"/>
            <a:ext cx="8359775" cy="213975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e-IL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שכר המתמחה בשנת ההתמחות בהוראה מתוך  הסכם אופק חדש:</a:t>
            </a:r>
            <a:r>
              <a:rPr lang="en-US" sz="3200" dirty="0"/>
              <a:t/>
            </a:r>
            <a:br>
              <a:rPr lang="en-US" sz="3200" dirty="0"/>
            </a:br>
            <a:endParaRPr lang="he-IL" sz="28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52540" y="1795030"/>
            <a:ext cx="9427584" cy="4313238"/>
          </a:xfrm>
        </p:spPr>
        <p:txBody>
          <a:bodyPr/>
          <a:lstStyle/>
          <a:p>
            <a:pPr algn="just" eaLnBrk="1" hangingPunct="1"/>
            <a:r>
              <a:rPr lang="he-IL" altLang="he-IL" dirty="0"/>
              <a:t>א. מתמחה שסיים 80% מחובותיו הלימודיים לשנים א'-ג' יקבל בשנת ההתמחות דרגת שכר של </a:t>
            </a:r>
            <a:r>
              <a:rPr lang="he-IL" altLang="he-IL" b="1" dirty="0"/>
              <a:t>מתמחה ברפורמה</a:t>
            </a:r>
            <a:r>
              <a:rPr lang="he-IL" altLang="he-IL" dirty="0"/>
              <a:t> (שהם 90% משכר מורה מתחיל בעל תואר ב"א בדרגה 1 ובוותק 0).</a:t>
            </a:r>
            <a:endParaRPr lang="en-US" altLang="he-IL" dirty="0"/>
          </a:p>
          <a:p>
            <a:pPr marL="0" indent="0" eaLnBrk="1" hangingPunct="1">
              <a:buNone/>
            </a:pPr>
            <a:endParaRPr lang="en-US" altLang="he-IL" dirty="0"/>
          </a:p>
          <a:p>
            <a:pPr algn="just" eaLnBrk="1" hangingPunct="1"/>
            <a:r>
              <a:rPr lang="he-IL" altLang="he-IL" dirty="0"/>
              <a:t>ב. מתמחה שלא סיים 80% מחובותיו הלימודיים לשנים  א'-ג' יקבל בשנת ההתמחות דרגת שכר של </a:t>
            </a:r>
            <a:r>
              <a:rPr lang="he-IL" altLang="he-IL" b="1" dirty="0"/>
              <a:t>מורה בלתי מוסמך ברפורמה</a:t>
            </a:r>
            <a:r>
              <a:rPr lang="he-IL" altLang="he-IL" dirty="0"/>
              <a:t>.</a:t>
            </a:r>
            <a:endParaRPr lang="en-US" altLang="he-IL" dirty="0"/>
          </a:p>
          <a:p>
            <a:pPr eaLnBrk="1" hangingPunct="1"/>
            <a:endParaRPr lang="he-IL" altLang="he-IL" dirty="0"/>
          </a:p>
        </p:txBody>
      </p:sp>
    </p:spTree>
    <p:extLst>
      <p:ext uri="{BB962C8B-B14F-4D97-AF65-F5344CB8AC3E}">
        <p14:creationId xmlns:p14="http://schemas.microsoft.com/office/powerpoint/2010/main" val="12762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8738" y="549867"/>
            <a:ext cx="7553325" cy="7223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e-IL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הסטאז' </a:t>
            </a:r>
            <a:r>
              <a:rPr lang="he-IL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- התמחות בהוראה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2" name="מציין מיקום תוכן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202575"/>
              </p:ext>
            </p:extLst>
          </p:nvPr>
        </p:nvGraphicFramePr>
        <p:xfrm>
          <a:off x="487680" y="1079858"/>
          <a:ext cx="11201130" cy="492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45A95DB-836B-4081-ACD9-946041944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2362" y="547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5271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83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טבלת העסקה "עוז לתמורה"</a:t>
            </a:r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943897"/>
              </p:ext>
            </p:extLst>
          </p:nvPr>
        </p:nvGraphicFramePr>
        <p:xfrm>
          <a:off x="1295400" y="2461847"/>
          <a:ext cx="9601200" cy="3399691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410145734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631836141"/>
                    </a:ext>
                  </a:extLst>
                </a:gridCol>
                <a:gridCol w="1616612">
                  <a:extLst>
                    <a:ext uri="{9D8B030D-6E8A-4147-A177-3AD203B41FA5}">
                      <a16:colId xmlns:a16="http://schemas.microsoft.com/office/drawing/2014/main" val="828369441"/>
                    </a:ext>
                  </a:extLst>
                </a:gridCol>
                <a:gridCol w="2223868">
                  <a:extLst>
                    <a:ext uri="{9D8B030D-6E8A-4147-A177-3AD203B41FA5}">
                      <a16:colId xmlns:a16="http://schemas.microsoft.com/office/drawing/2014/main" val="41906343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792918388"/>
                    </a:ext>
                  </a:extLst>
                </a:gridCol>
              </a:tblGrid>
              <a:tr h="1366185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91.25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33.75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741453"/>
                  </a:ext>
                </a:extLst>
              </a:tr>
              <a:tr h="1016753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24</a:t>
                      </a:r>
                    </a:p>
                    <a:p>
                      <a:pPr rtl="1"/>
                      <a:r>
                        <a:rPr lang="he-IL" dirty="0"/>
                        <a:t>6</a:t>
                      </a:r>
                    </a:p>
                    <a:p>
                      <a:pPr rtl="1"/>
                      <a:r>
                        <a:rPr lang="he-IL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22</a:t>
                      </a:r>
                    </a:p>
                    <a:p>
                      <a:pPr rtl="1"/>
                      <a:r>
                        <a:rPr lang="he-IL" dirty="0"/>
                        <a:t>5.5</a:t>
                      </a:r>
                    </a:p>
                    <a:p>
                      <a:pPr rtl="1"/>
                      <a:r>
                        <a:rPr lang="he-IL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18</a:t>
                      </a:r>
                    </a:p>
                    <a:p>
                      <a:pPr rtl="1"/>
                      <a:r>
                        <a:rPr lang="he-IL" dirty="0"/>
                        <a:t>4.5</a:t>
                      </a:r>
                    </a:p>
                    <a:p>
                      <a:pPr rtl="1"/>
                      <a:r>
                        <a:rPr lang="he-IL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12</a:t>
                      </a:r>
                    </a:p>
                    <a:p>
                      <a:pPr rtl="1"/>
                      <a:r>
                        <a:rPr lang="he-IL" dirty="0"/>
                        <a:t>3</a:t>
                      </a:r>
                    </a:p>
                    <a:p>
                      <a:pPr rtl="1"/>
                      <a:r>
                        <a:rPr lang="he-IL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8פרונטאלי</a:t>
                      </a:r>
                    </a:p>
                    <a:p>
                      <a:pPr rtl="1"/>
                      <a:r>
                        <a:rPr lang="he-IL" dirty="0"/>
                        <a:t>2פרטניות</a:t>
                      </a:r>
                    </a:p>
                    <a:p>
                      <a:pPr rtl="1"/>
                      <a:r>
                        <a:rPr lang="he-IL" dirty="0"/>
                        <a:t>3.5שהיה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713609"/>
                  </a:ext>
                </a:extLst>
              </a:tr>
              <a:tr h="1016753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36.5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13.5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59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571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/>
        </p:nvSpPr>
        <p:spPr bwMode="auto">
          <a:xfrm>
            <a:off x="3077442" y="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rtl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e-IL" altLang="he-IL" sz="3600" b="1" dirty="0">
                <a:solidFill>
                  <a:schemeClr val="tx2"/>
                </a:solidFill>
                <a:latin typeface="Arial" pitchFamily="34" charset="0"/>
                <a:cs typeface="+mn-cs"/>
              </a:rPr>
              <a:t>המצגת נמצאת באתר המכללה</a:t>
            </a:r>
            <a:endParaRPr lang="en-US" altLang="he-IL" sz="3600" b="1" dirty="0">
              <a:solidFill>
                <a:schemeClr val="tx2"/>
              </a:solidFill>
              <a:latin typeface="Arial" pitchFamily="34" charset="0"/>
              <a:cs typeface="+mn-cs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/>
        </p:nvSpPr>
        <p:spPr bwMode="auto">
          <a:xfrm>
            <a:off x="1589809" y="1403350"/>
            <a:ext cx="10079181" cy="444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 rtl="1">
              <a:defRPr/>
            </a:pPr>
            <a:r>
              <a:rPr lang="he-IL" altLang="he-IL" sz="2800" dirty="0">
                <a:cs typeface="+mn-cs"/>
              </a:rPr>
              <a:t>לשאלות נוספות ניתן לפנות אלי:</a:t>
            </a:r>
          </a:p>
          <a:p>
            <a:pPr algn="r" rtl="1">
              <a:buFont typeface="Wingdings" pitchFamily="2" charset="2"/>
              <a:buNone/>
              <a:defRPr/>
            </a:pPr>
            <a:r>
              <a:rPr lang="he-IL" altLang="he-IL" sz="2800" dirty="0">
                <a:cs typeface="+mn-cs"/>
              </a:rPr>
              <a:t>ליאנה המר, ראש היחידה לכניסה להוראה </a:t>
            </a:r>
          </a:p>
          <a:p>
            <a:pPr algn="r" rtl="1">
              <a:buFont typeface="Wingdings" pitchFamily="2" charset="2"/>
              <a:buNone/>
              <a:defRPr/>
            </a:pPr>
            <a:r>
              <a:rPr lang="he-IL" altLang="he-IL" sz="2800" dirty="0">
                <a:cs typeface="+mn-cs"/>
              </a:rPr>
              <a:t> כתובת דוא"ל:  </a:t>
            </a:r>
            <a:r>
              <a:rPr lang="en-US" altLang="he-IL" sz="2800" dirty="0">
                <a:cs typeface="+mn-cs"/>
                <a:hlinkClick r:id="rId4"/>
              </a:rPr>
              <a:t>liana.hammer@smkb.ac.il</a:t>
            </a:r>
            <a:r>
              <a:rPr lang="he-IL" altLang="he-IL" sz="2800" dirty="0">
                <a:cs typeface="+mn-cs"/>
              </a:rPr>
              <a:t> מוקד </a:t>
            </a:r>
            <a:r>
              <a:rPr lang="he-IL" altLang="he-IL" sz="2800" dirty="0" err="1">
                <a:cs typeface="+mn-cs"/>
              </a:rPr>
              <a:t>משה"ח</a:t>
            </a:r>
            <a:r>
              <a:rPr lang="he-IL" altLang="he-IL" sz="2800" dirty="0">
                <a:cs typeface="+mn-cs"/>
              </a:rPr>
              <a:t> למתמחים:6552*</a:t>
            </a:r>
            <a:endParaRPr lang="en-US" altLang="he-IL" sz="2800" dirty="0">
              <a:cs typeface="+mn-cs"/>
            </a:endParaRPr>
          </a:p>
          <a:p>
            <a:pPr algn="r" rtl="1">
              <a:buFont typeface="Wingdings" pitchFamily="2" charset="2"/>
              <a:buNone/>
              <a:defRPr/>
            </a:pPr>
            <a:r>
              <a:rPr lang="he-IL" altLang="he-IL" sz="2800" dirty="0">
                <a:cs typeface="+mn-cs"/>
              </a:rPr>
              <a:t>מזכירת הסטאז': גב' סיגל אדלשטיין </a:t>
            </a:r>
          </a:p>
          <a:p>
            <a:pPr>
              <a:buNone/>
              <a:defRPr/>
            </a:pPr>
            <a:r>
              <a:rPr lang="he-IL" altLang="he-IL" sz="2800" dirty="0">
                <a:cs typeface="+mn-cs"/>
              </a:rPr>
              <a:t>כתובת דוא"ל: </a:t>
            </a:r>
            <a:r>
              <a:rPr lang="en-US" sz="2800" u="sng" dirty="0">
                <a:hlinkClick r:id="rId5"/>
              </a:rPr>
              <a:t>training_skb@smkb.ac.il</a:t>
            </a:r>
            <a:endParaRPr lang="en-US" sz="2800" u="sng" dirty="0"/>
          </a:p>
          <a:p>
            <a:pPr>
              <a:buNone/>
              <a:defRPr/>
            </a:pPr>
            <a:r>
              <a:rPr lang="he-IL" altLang="he-IL" sz="2800" u="sng" dirty="0">
                <a:cs typeface="+mn-cs"/>
              </a:rPr>
              <a:t>טל: 6902428</a:t>
            </a:r>
            <a:endParaRPr lang="en-US" altLang="he-IL" sz="2800" dirty="0">
              <a:cs typeface="+mn-cs"/>
            </a:endParaRPr>
          </a:p>
          <a:p>
            <a:pPr algn="r" rtl="1">
              <a:buFont typeface="Wingdings" pitchFamily="2" charset="2"/>
              <a:buNone/>
              <a:defRPr/>
            </a:pPr>
            <a:r>
              <a:rPr lang="he-IL" altLang="he-IL" sz="2800" dirty="0">
                <a:cs typeface="+mn-cs"/>
              </a:rPr>
              <a:t>כמו כן ניתן לקבל מידע נוסף באתר הסטאז' של משרד החינוך ובאתר של המכללה ומומלץ להצטרף לדף </a:t>
            </a:r>
            <a:r>
              <a:rPr lang="he-IL" altLang="he-IL" sz="2800" dirty="0" err="1">
                <a:cs typeface="+mn-cs"/>
              </a:rPr>
              <a:t>הפייסבוק</a:t>
            </a:r>
            <a:r>
              <a:rPr lang="he-IL" altLang="he-IL" sz="2800" dirty="0">
                <a:cs typeface="+mn-cs"/>
              </a:rPr>
              <a:t> של ההתמחות בהוראה:</a:t>
            </a:r>
          </a:p>
          <a:p>
            <a:pPr algn="r" rtl="1">
              <a:buFont typeface="Wingdings" pitchFamily="2" charset="2"/>
              <a:buNone/>
              <a:defRPr/>
            </a:pPr>
            <a:r>
              <a:rPr lang="en-US" altLang="he-IL" sz="2800" dirty="0">
                <a:cs typeface="+mn-cs"/>
              </a:rPr>
              <a:t>https://www.facebook.com/hitmachut?fref=ts</a:t>
            </a:r>
            <a:endParaRPr lang="he-IL" altLang="he-IL" sz="2800" dirty="0">
              <a:cs typeface="+mn-cs"/>
            </a:endParaRPr>
          </a:p>
          <a:p>
            <a:pPr algn="r" rtl="1">
              <a:buFont typeface="Wingdings" pitchFamily="2" charset="2"/>
              <a:buNone/>
              <a:defRPr/>
            </a:pPr>
            <a:endParaRPr lang="en-US" altLang="he-IL" sz="2800" dirty="0">
              <a:cs typeface="+mn-cs"/>
            </a:endParaRPr>
          </a:p>
          <a:p>
            <a:pPr algn="r" rtl="1">
              <a:buFont typeface="Wingdings" pitchFamily="2" charset="2"/>
              <a:buNone/>
              <a:defRPr/>
            </a:pPr>
            <a:endParaRPr lang="en-US" altLang="he-IL" sz="2800" dirty="0">
              <a:cs typeface="+mn-cs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E0397F1-7265-4E64-BE34-2A80E7FC7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415331" y="5443682"/>
            <a:ext cx="683812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שאלות? </a:t>
            </a:r>
            <a:br>
              <a:rPr lang="he-IL" dirty="0"/>
            </a:b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89" y="2519363"/>
            <a:ext cx="431596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5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952625" y="358487"/>
            <a:ext cx="82089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  <a:defRPr/>
            </a:pPr>
            <a:r>
              <a:rPr lang="he-IL" sz="4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מטרות שנת הסטאז'</a:t>
            </a:r>
          </a:p>
          <a:p>
            <a:pPr algn="ctr" rtl="1" eaLnBrk="1" hangingPunct="1">
              <a:spcBef>
                <a:spcPct val="50000"/>
              </a:spcBef>
              <a:defRPr/>
            </a:pPr>
            <a:r>
              <a:rPr lang="he-IL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j-ea"/>
                <a:cs typeface="+mj-cs"/>
              </a:rPr>
              <a:t>מטרות אופרטיביות</a:t>
            </a:r>
            <a:endParaRPr lang="en-US" sz="3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940524243"/>
              </p:ext>
            </p:extLst>
          </p:nvPr>
        </p:nvGraphicFramePr>
        <p:xfrm>
          <a:off x="166254" y="2015836"/>
          <a:ext cx="11907981" cy="4509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6060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7"/>
          <p:cNvSpPr>
            <a:spLocks noChangeArrowheads="1"/>
          </p:cNvSpPr>
          <p:nvPr/>
        </p:nvSpPr>
        <p:spPr bwMode="auto">
          <a:xfrm>
            <a:off x="1524001" y="1"/>
            <a:ext cx="900113" cy="2708275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rgbClr val="BCEBEB"/>
              </a:gs>
              <a:gs pos="100000">
                <a:srgbClr val="CC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78101"/>
            <a:ext cx="3276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8305800" y="2743200"/>
            <a:ext cx="2362200" cy="1676400"/>
            <a:chOff x="4272" y="1728"/>
            <a:chExt cx="1488" cy="1056"/>
          </a:xfrm>
        </p:grpSpPr>
        <p:sp>
          <p:nvSpPr>
            <p:cNvPr id="31774" name="Oval 4"/>
            <p:cNvSpPr>
              <a:spLocks noChangeArrowheads="1"/>
            </p:cNvSpPr>
            <p:nvPr/>
          </p:nvSpPr>
          <p:spPr bwMode="auto">
            <a:xfrm>
              <a:off x="4368" y="1728"/>
              <a:ext cx="1344" cy="105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2pPr>
              <a:lvl3pPr marL="1143000" indent="-228600" algn="r" rtl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3pPr>
              <a:lvl4pPr marL="1600200" indent="-228600" algn="r" rtl="1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4pPr>
              <a:lvl5pPr marL="2057400" indent="-228600" algn="r" rtl="1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1800"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4272" y="1949"/>
              <a:ext cx="148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חונכות ותמיכה</a:t>
              </a:r>
              <a:endPara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524000" y="2713038"/>
            <a:ext cx="3124200" cy="762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he-IL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עו”ה חדשים</a:t>
            </a:r>
            <a:endParaRPr lang="en-US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133600" y="3581400"/>
            <a:ext cx="2209800" cy="1828800"/>
            <a:chOff x="384" y="2256"/>
            <a:chExt cx="1392" cy="1152"/>
          </a:xfrm>
        </p:grpSpPr>
        <p:sp>
          <p:nvSpPr>
            <p:cNvPr id="31772" name="Oval 8"/>
            <p:cNvSpPr>
              <a:spLocks noChangeArrowheads="1"/>
            </p:cNvSpPr>
            <p:nvPr/>
          </p:nvSpPr>
          <p:spPr bwMode="auto">
            <a:xfrm>
              <a:off x="384" y="2256"/>
              <a:ext cx="1392" cy="1152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2pPr>
              <a:lvl3pPr marL="1143000" indent="-228600" algn="r" rtl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3pPr>
              <a:lvl4pPr marL="1600200" indent="-228600" algn="r" rtl="1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4pPr>
              <a:lvl5pPr marL="2057400" indent="-228600" algn="r" rtl="1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1800"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468" y="2388"/>
              <a:ext cx="1245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>
                <a:spcBef>
                  <a:spcPct val="50000"/>
                </a:spcBef>
                <a:defRPr/>
              </a:pPr>
              <a: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הכשרה </a:t>
              </a:r>
              <a:r>
                <a:rPr lang="he-IL" sz="2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(תעודת הוראה ותואר אקדמי)</a:t>
              </a:r>
              <a:endParaRPr lang="en-US" sz="32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800600" y="4876800"/>
            <a:ext cx="2286000" cy="1785938"/>
            <a:chOff x="2064" y="3072"/>
            <a:chExt cx="1440" cy="1125"/>
          </a:xfrm>
        </p:grpSpPr>
        <p:sp>
          <p:nvSpPr>
            <p:cNvPr id="31770" name="Oval 11"/>
            <p:cNvSpPr>
              <a:spLocks noChangeArrowheads="1"/>
            </p:cNvSpPr>
            <p:nvPr/>
          </p:nvSpPr>
          <p:spPr bwMode="auto">
            <a:xfrm>
              <a:off x="2064" y="3072"/>
              <a:ext cx="1440" cy="1125"/>
            </a:xfrm>
            <a:prstGeom prst="ellipse">
              <a:avLst/>
            </a:prstGeom>
            <a:solidFill>
              <a:srgbClr val="99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2pPr>
              <a:lvl3pPr marL="1143000" indent="-228600" algn="r" rtl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3pPr>
              <a:lvl4pPr marL="1600200" indent="-228600" algn="r" rtl="1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4pPr>
              <a:lvl5pPr marL="2057400" indent="-228600" algn="r" rtl="1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1800"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2189" y="3316"/>
              <a:ext cx="1190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he-IL" sz="4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שיבוץ</a:t>
              </a:r>
              <a: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he-IL" sz="36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כמתמחה</a:t>
              </a:r>
              <a:endParaRPr lang="en-US" sz="32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7620000" y="4648200"/>
            <a:ext cx="2362200" cy="1981200"/>
            <a:chOff x="3840" y="2928"/>
            <a:chExt cx="1488" cy="1248"/>
          </a:xfrm>
        </p:grpSpPr>
        <p:sp>
          <p:nvSpPr>
            <p:cNvPr id="31768" name="Oval 14"/>
            <p:cNvSpPr>
              <a:spLocks noChangeArrowheads="1"/>
            </p:cNvSpPr>
            <p:nvPr/>
          </p:nvSpPr>
          <p:spPr bwMode="auto">
            <a:xfrm>
              <a:off x="3888" y="2928"/>
              <a:ext cx="1344" cy="1248"/>
            </a:xfrm>
            <a:prstGeom prst="ellipse">
              <a:avLst/>
            </a:prstGeom>
            <a:solidFill>
              <a:srgbClr val="99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2pPr>
              <a:lvl3pPr marL="1143000" indent="-228600" algn="r" rtl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3pPr>
              <a:lvl4pPr marL="1600200" indent="-228600" algn="r" rtl="1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4pPr>
              <a:lvl5pPr marL="2057400" indent="-228600" algn="r" rtl="1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1800"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7" name="Text Box 15"/>
            <p:cNvSpPr txBox="1">
              <a:spLocks noChangeArrowheads="1"/>
            </p:cNvSpPr>
            <p:nvPr/>
          </p:nvSpPr>
          <p:spPr bwMode="auto">
            <a:xfrm>
              <a:off x="3840" y="3116"/>
              <a:ext cx="1488" cy="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הוראה</a:t>
              </a:r>
              <a:b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</a:br>
              <a:r>
                <a:rPr lang="he-IL" sz="3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בשנת ההתמחות</a:t>
              </a:r>
              <a:endPara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2286000" y="762000"/>
            <a:ext cx="3048000" cy="1828800"/>
            <a:chOff x="480" y="480"/>
            <a:chExt cx="1920" cy="1152"/>
          </a:xfrm>
        </p:grpSpPr>
        <p:sp>
          <p:nvSpPr>
            <p:cNvPr id="31766" name="Oval 17"/>
            <p:cNvSpPr>
              <a:spLocks noChangeArrowheads="1"/>
            </p:cNvSpPr>
            <p:nvPr/>
          </p:nvSpPr>
          <p:spPr bwMode="auto">
            <a:xfrm>
              <a:off x="480" y="480"/>
              <a:ext cx="1920" cy="1152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2pPr>
              <a:lvl3pPr marL="1143000" indent="-228600" algn="r" rtl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3pPr>
              <a:lvl4pPr marL="1600200" indent="-228600" algn="r" rtl="1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4pPr>
              <a:lvl5pPr marL="2057400" indent="-228600" algn="r" rtl="1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1800"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0" name="Text Box 18"/>
            <p:cNvSpPr txBox="1">
              <a:spLocks noChangeArrowheads="1"/>
            </p:cNvSpPr>
            <p:nvPr/>
          </p:nvSpPr>
          <p:spPr bwMode="auto">
            <a:xfrm>
              <a:off x="480" y="672"/>
              <a:ext cx="1849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he-IL" sz="3200">
                  <a:latin typeface="Times New Roman" pitchFamily="18" charset="0"/>
                </a:rPr>
                <a:t>תהליך לקראת </a:t>
              </a:r>
              <a: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קביעות במערכת</a:t>
              </a:r>
              <a:endParaRPr lang="en-US" sz="3200">
                <a:latin typeface="Times New Roman" pitchFamily="18" charset="0"/>
              </a:endParaRP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7924800" y="838200"/>
            <a:ext cx="2362200" cy="1676400"/>
            <a:chOff x="4032" y="528"/>
            <a:chExt cx="1488" cy="1056"/>
          </a:xfrm>
        </p:grpSpPr>
        <p:sp>
          <p:nvSpPr>
            <p:cNvPr id="31764" name="Oval 20"/>
            <p:cNvSpPr>
              <a:spLocks noChangeArrowheads="1"/>
            </p:cNvSpPr>
            <p:nvPr/>
          </p:nvSpPr>
          <p:spPr bwMode="auto">
            <a:xfrm>
              <a:off x="4128" y="528"/>
              <a:ext cx="1344" cy="1056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2pPr>
              <a:lvl3pPr marL="1143000" indent="-228600" algn="r" rtl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3pPr>
              <a:lvl4pPr marL="1600200" indent="-228600" algn="r" rtl="1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4pPr>
              <a:lvl5pPr marL="2057400" indent="-228600" algn="r" rtl="1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1800"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3" name="Text Box 21"/>
            <p:cNvSpPr txBox="1">
              <a:spLocks noChangeArrowheads="1"/>
            </p:cNvSpPr>
            <p:nvPr/>
          </p:nvSpPr>
          <p:spPr bwMode="auto">
            <a:xfrm>
              <a:off x="4032" y="749"/>
              <a:ext cx="148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גיליון הערכה</a:t>
              </a:r>
              <a:endPara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5486400" y="152400"/>
            <a:ext cx="2362200" cy="1828800"/>
            <a:chOff x="2496" y="96"/>
            <a:chExt cx="1488" cy="1152"/>
          </a:xfrm>
        </p:grpSpPr>
        <p:sp>
          <p:nvSpPr>
            <p:cNvPr id="31762" name="Oval 23"/>
            <p:cNvSpPr>
              <a:spLocks noChangeArrowheads="1"/>
            </p:cNvSpPr>
            <p:nvPr/>
          </p:nvSpPr>
          <p:spPr bwMode="auto">
            <a:xfrm>
              <a:off x="2592" y="96"/>
              <a:ext cx="1344" cy="1152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2pPr>
              <a:lvl3pPr marL="1143000" indent="-228600" algn="r" rtl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3pPr>
              <a:lvl4pPr marL="1600200" indent="-228600" algn="r" rtl="1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4pPr>
              <a:lvl5pPr marL="2057400" indent="-228600" algn="r" rtl="1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cs typeface="David" panose="020E0502060401010101" pitchFamily="34" charset="-79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1800"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6" name="Text Box 24"/>
            <p:cNvSpPr txBox="1">
              <a:spLocks noChangeArrowheads="1"/>
            </p:cNvSpPr>
            <p:nvPr/>
          </p:nvSpPr>
          <p:spPr bwMode="auto">
            <a:xfrm>
              <a:off x="2496" y="191"/>
              <a:ext cx="1488" cy="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1"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ר</a:t>
              </a:r>
              <a: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י</a:t>
              </a:r>
              <a:r>
                <a:rPr lang="he-IL" sz="4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שיון לעסוק בהוראה</a:t>
              </a:r>
              <a:endPara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097" name="AutoShape 25"/>
          <p:cNvSpPr>
            <a:spLocks noChangeArrowheads="1"/>
          </p:cNvSpPr>
          <p:nvPr/>
        </p:nvSpPr>
        <p:spPr bwMode="auto">
          <a:xfrm rot="2002097">
            <a:off x="4081463" y="4637088"/>
            <a:ext cx="1123950" cy="1098550"/>
          </a:xfrm>
          <a:prstGeom prst="rightArrow">
            <a:avLst>
              <a:gd name="adj1" fmla="val 50000"/>
              <a:gd name="adj2" fmla="val 25578"/>
            </a:avLst>
          </a:pr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98" name="AutoShape 26"/>
          <p:cNvSpPr>
            <a:spLocks noChangeArrowheads="1"/>
          </p:cNvSpPr>
          <p:nvPr/>
        </p:nvSpPr>
        <p:spPr bwMode="auto">
          <a:xfrm rot="-185219">
            <a:off x="6948489" y="5259388"/>
            <a:ext cx="814387" cy="9715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 rot="-4143392">
            <a:off x="8657432" y="4269582"/>
            <a:ext cx="727075" cy="560388"/>
          </a:xfrm>
          <a:prstGeom prst="rightArrow">
            <a:avLst>
              <a:gd name="adj1" fmla="val 50000"/>
              <a:gd name="adj2" fmla="val 32436"/>
            </a:avLst>
          </a:pr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 rot="-9988466">
            <a:off x="7500939" y="1060451"/>
            <a:ext cx="788987" cy="8032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 rot="9492770">
            <a:off x="5033964" y="1001713"/>
            <a:ext cx="771525" cy="639762"/>
          </a:xfrm>
          <a:prstGeom prst="rightArrow">
            <a:avLst>
              <a:gd name="adj1" fmla="val 50000"/>
              <a:gd name="adj2" fmla="val 30149"/>
            </a:avLst>
          </a:pr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 rot="-5694454">
            <a:off x="8894763" y="2303463"/>
            <a:ext cx="819150" cy="9112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cs typeface="David" panose="020E0502060401010101" pitchFamily="34" charset="-79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AEB550A-1311-464C-BD3E-A71444B7D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1772" y="50349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524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78" grpId="0" animBg="1" autoUpdateAnimBg="0"/>
      <p:bldP spid="3097" grpId="0" animBg="1"/>
      <p:bldP spid="3098" grpId="0" animBg="1"/>
      <p:bldP spid="3099" grpId="0" animBg="1"/>
      <p:bldP spid="3100" grpId="0" animBg="1"/>
      <p:bldP spid="3101" grpId="0" animBg="1"/>
      <p:bldP spid="3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B882F1F6-686E-4656-9EB4-4D7FE772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595A9C06-C343-46FB-9621-65BF0A04145B}"/>
              </a:ext>
            </a:extLst>
          </p:cNvPr>
          <p:cNvSpPr/>
          <p:nvPr/>
        </p:nvSpPr>
        <p:spPr>
          <a:xfrm>
            <a:off x="3048000" y="1600711"/>
            <a:ext cx="6096000" cy="4055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e-IL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he-IL" b="1" dirty="0"/>
              <a:t>אתרים מסייעים:</a:t>
            </a:r>
            <a:endParaRPr lang="en-IL" dirty="0"/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lang="he-IL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ניתן להסתייע באתר </a:t>
            </a:r>
            <a:r>
              <a:rPr lang="he-IL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סטאג'קל</a:t>
            </a:r>
            <a:r>
              <a:rPr lang="he-I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(הקלדה בגוגל או לחיצה בלינק מאתר יח' כניסה להוראה) 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האתר מלווה בכל הצעדים הנדרשים לאורך כל השלבים הנדרשים בשנת ההתמחות.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האתר מעודכן וניתן להוריד ממנו את כל הטפסים הנדרשים.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בצעדים שנדרשת כניסה לאתרים נוספים, לחיצה ארוכה מפנה לאתר המבוקש.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he-I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אתר משרד החינוך- גף כניסה להוראה.</a:t>
            </a:r>
            <a:endParaRPr lang="en-I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he-I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אתר סמינר הקיבוצים-יח' הלל , כניסה להוראה</a:t>
            </a:r>
            <a:endParaRPr lang="en-I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7503D34-0AB6-41A1-B5E8-52282B72C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4469" y="50307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1474" y="595547"/>
            <a:ext cx="11298233" cy="5529071"/>
          </a:xfrm>
          <a:prstGeom prst="rect">
            <a:avLst/>
          </a:prstGeom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717636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346796"/>
          </a:xfrm>
        </p:spPr>
        <p:txBody>
          <a:bodyPr>
            <a:normAutofit fontScale="90000"/>
          </a:bodyPr>
          <a:lstStyle/>
          <a:p>
            <a:r>
              <a:rPr lang="he-IL" sz="1200" dirty="0">
                <a:solidFill>
                  <a:srgbClr val="0070C0"/>
                </a:solidFill>
              </a:rPr>
              <a:t>פורטל מכללת סמינר הקיבוצים- יחידת הלל, התמחות במוראה</a:t>
            </a:r>
            <a:br>
              <a:rPr lang="he-IL" sz="1200" dirty="0">
                <a:solidFill>
                  <a:srgbClr val="0070C0"/>
                </a:solidFill>
              </a:rPr>
            </a:br>
            <a:r>
              <a:rPr lang="he-IL" sz="1200" dirty="0">
                <a:solidFill>
                  <a:srgbClr val="FF0000"/>
                </a:solidFill>
              </a:rPr>
              <a:t>אתר </a:t>
            </a:r>
            <a:r>
              <a:rPr lang="he-IL" sz="1200" dirty="0" err="1">
                <a:solidFill>
                  <a:srgbClr val="FF0000"/>
                </a:solidFill>
              </a:rPr>
              <a:t>סטאג'קל</a:t>
            </a:r>
            <a:r>
              <a:rPr lang="he-IL" sz="1200" dirty="0">
                <a:solidFill>
                  <a:srgbClr val="FF0000"/>
                </a:solidFill>
              </a:rPr>
              <a:t>- מכללת תלפיות</a:t>
            </a:r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CF033DF-1C67-4EF6-89FA-297EC2999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2439" y="59214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e-IL" altLang="he-IL" sz="3800"/>
              <a:t/>
            </a:r>
            <a:br>
              <a:rPr lang="he-IL" altLang="he-IL" sz="3800"/>
            </a:br>
            <a:endParaRPr lang="en-US" altLang="he-IL" sz="380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32014" y="1766889"/>
            <a:ext cx="11184775" cy="353005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just" eaLnBrk="1" hangingPunct="1"/>
            <a:r>
              <a:rPr lang="he-IL" altLang="he-IL" sz="3200" b="1" dirty="0"/>
              <a:t>סטודנטים החל משנה ד' שסיימו לפחות 80% מהלימודים לתואר </a:t>
            </a:r>
            <a:r>
              <a:rPr lang="en-US" altLang="he-IL" sz="3200" b="1" dirty="0" err="1"/>
              <a:t>B.Ed</a:t>
            </a:r>
            <a:r>
              <a:rPr lang="he-IL" altLang="he-IL" sz="3200" b="1" dirty="0"/>
              <a:t>, או סטודנטים תלמידי הסבה, </a:t>
            </a:r>
            <a:r>
              <a:rPr lang="en-US" altLang="he-IL" sz="3200" b="1" dirty="0"/>
              <a:t> MTEACH</a:t>
            </a:r>
            <a:r>
              <a:rPr lang="he-IL" altLang="he-IL" sz="3200" b="1" dirty="0"/>
              <a:t>שסיימו לימודי החובה של שנה א' הכוללים: את בציון עובר במתודיקה של ההוראה, בהתנסות המעשית.</a:t>
            </a:r>
          </a:p>
          <a:p>
            <a:pPr algn="just" eaLnBrk="1" hangingPunct="1"/>
            <a:r>
              <a:rPr lang="he-IL" altLang="he-IL" sz="3200" b="1" dirty="0"/>
              <a:t>לאור מצוקת המורים ,מורים המלמדים במערכת החינוכית ולומדים לתעודת הוראה יכולים להגיש מועמדות לעבודה אך לא יקבלו אישור 80% אלה אישור לימודים ממנהל תלמידים.</a:t>
            </a:r>
          </a:p>
          <a:p>
            <a:pPr algn="just"/>
            <a:r>
              <a:rPr lang="he-IL" altLang="he-IL" sz="3200" b="1" u="sng" dirty="0"/>
              <a:t>חשוב לדעת</a:t>
            </a:r>
            <a:r>
              <a:rPr lang="he-IL" altLang="he-IL" sz="3200" b="1" dirty="0"/>
              <a:t>: כדי לקבל את רישיון ההוראה יש להשלים שלושה קורסים: "עזרה ראשונה", "בטחון ובטיחות" ו"זהירות בדרכים".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e-IL" altLang="he-IL" dirty="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352800" y="441326"/>
            <a:ext cx="6019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  <a:defRPr/>
            </a:pPr>
            <a:r>
              <a:rPr lang="he-IL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מי רשאי להצטרף  </a:t>
            </a:r>
            <a:r>
              <a:rPr lang="he-IL" sz="4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לסטאז?'</a:t>
            </a:r>
            <a:endParaRPr lang="en-US" sz="40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9189FF1-A937-4E3D-B823-E00181C48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5930" y="53806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85750"/>
            <a:ext cx="7313612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e-IL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כיצד מוצאים עבודה?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2" name="מציין מיקום תוכן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720587"/>
              </p:ext>
            </p:extLst>
          </p:nvPr>
        </p:nvGraphicFramePr>
        <p:xfrm>
          <a:off x="560832" y="977646"/>
          <a:ext cx="10997737" cy="432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FEF03A9-D2C9-460A-A8E4-E2B8E6C31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35238" y="45775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6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47625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e-IL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אילו מסגרות עבודה מאושרות </a:t>
            </a:r>
            <a:r>
              <a:rPr lang="he-IL" sz="4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בסטאז</a:t>
            </a:r>
            <a:r>
              <a:rPr lang="he-IL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'?</a:t>
            </a:r>
            <a:endParaRPr lang="en-US" sz="40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512580" y="1619250"/>
            <a:ext cx="8588375" cy="4608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e-IL" altLang="he-IL" b="1" dirty="0"/>
              <a:t>בתי ספר ממלכתיים וממלכתיים דתיים.</a:t>
            </a:r>
          </a:p>
          <a:p>
            <a:pPr eaLnBrk="1" hangingPunct="1">
              <a:lnSpc>
                <a:spcPct val="90000"/>
              </a:lnSpc>
            </a:pPr>
            <a:endParaRPr lang="he-IL" altLang="he-IL" b="1" dirty="0"/>
          </a:p>
          <a:p>
            <a:pPr eaLnBrk="1" hangingPunct="1">
              <a:lnSpc>
                <a:spcPct val="90000"/>
              </a:lnSpc>
            </a:pPr>
            <a:r>
              <a:rPr lang="he-IL" altLang="he-IL" b="1" dirty="0"/>
              <a:t>גנים ממלכתיים ופרטיים – בעלי סמל מוסד בלבד!</a:t>
            </a:r>
          </a:p>
          <a:p>
            <a:pPr eaLnBrk="1" hangingPunct="1">
              <a:lnSpc>
                <a:spcPct val="90000"/>
              </a:lnSpc>
            </a:pPr>
            <a:r>
              <a:rPr lang="he-IL" altLang="he-IL" b="1" dirty="0"/>
              <a:t>בתי ספר של בעלויות כמו תיכוניים של הרשויות המקומיות או בתי ספר של רשתות כמו אורט וכד'</a:t>
            </a:r>
          </a:p>
          <a:p>
            <a:pPr eaLnBrk="1" hangingPunct="1">
              <a:lnSpc>
                <a:spcPct val="90000"/>
              </a:lnSpc>
            </a:pPr>
            <a:endParaRPr lang="he-IL" altLang="he-IL" b="1" dirty="0"/>
          </a:p>
          <a:p>
            <a:pPr algn="just" eaLnBrk="1" hangingPunct="1">
              <a:lnSpc>
                <a:spcPct val="90000"/>
              </a:lnSpc>
            </a:pPr>
            <a:r>
              <a:rPr lang="he-IL" altLang="he-IL" b="1" dirty="0"/>
              <a:t>עבודה בעמותות וקרנות פרטיות</a:t>
            </a:r>
            <a:endParaRPr lang="he-IL" altLang="he-IL" sz="2400" b="1" dirty="0"/>
          </a:p>
          <a:p>
            <a:pPr algn="just" eaLnBrk="1" hangingPunct="1">
              <a:lnSpc>
                <a:spcPct val="90000"/>
              </a:lnSpc>
            </a:pPr>
            <a:endParaRPr lang="he-IL" altLang="he-IL" b="1" dirty="0"/>
          </a:p>
          <a:p>
            <a:pPr algn="just" eaLnBrk="1" hangingPunct="1">
              <a:lnSpc>
                <a:spcPct val="90000"/>
              </a:lnSpc>
            </a:pPr>
            <a:r>
              <a:rPr lang="he-IL" altLang="he-IL" sz="2400" b="1" dirty="0"/>
              <a:t>רשימת עמותות מאושרות נמצאת באתר של משרד החינוך ושל המכללה.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he-IL" altLang="he-IL" dirty="0"/>
          </a:p>
        </p:txBody>
      </p:sp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dirty="0"/>
              <a:t>"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BFD28DD-6D77-4748-A5A7-B647FF538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200" y="478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1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1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אורגני">
  <a:themeElements>
    <a:clrScheme name="אורגני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אורגני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אורגני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618</TotalTime>
  <Words>1110</Words>
  <Application>Microsoft Office PowerPoint</Application>
  <PresentationFormat>מסך רחב</PresentationFormat>
  <Paragraphs>140</Paragraphs>
  <Slides>23</Slides>
  <Notes>1</Notes>
  <HiddenSlides>0</HiddenSlides>
  <MMClips>15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31" baseType="lpstr">
      <vt:lpstr>Arial</vt:lpstr>
      <vt:lpstr>Calibri</vt:lpstr>
      <vt:lpstr>Garamond</vt:lpstr>
      <vt:lpstr>Tahoma</vt:lpstr>
      <vt:lpstr>Times New Roman</vt:lpstr>
      <vt:lpstr>Verdana</vt:lpstr>
      <vt:lpstr>Wingdings</vt:lpstr>
      <vt:lpstr>אורגני</vt:lpstr>
      <vt:lpstr>התמחות בהוראה</vt:lpstr>
      <vt:lpstr>הסטאז' - התמחות בהוראה</vt:lpstr>
      <vt:lpstr>מצגת של PowerPoint‏</vt:lpstr>
      <vt:lpstr>מצגת של PowerPoint‏</vt:lpstr>
      <vt:lpstr>מצגת של PowerPoint‏</vt:lpstr>
      <vt:lpstr>פורטל מכללת סמינר הקיבוצים- יחידת הלל, התמחות במוראה אתר סטאג'קל- מכללת תלפיות</vt:lpstr>
      <vt:lpstr> </vt:lpstr>
      <vt:lpstr>כיצד מוצאים עבודה?</vt:lpstr>
      <vt:lpstr>אילו מסגרות עבודה מאושרות בסטאז'?</vt:lpstr>
      <vt:lpstr>הגורם המשלם משכורת בשנת הסטאז': </vt:lpstr>
      <vt:lpstr>מצגת של PowerPoint‏</vt:lpstr>
      <vt:lpstr>מצגת של PowerPoint‏</vt:lpstr>
      <vt:lpstr>היקף המשרה: </vt:lpstr>
      <vt:lpstr>הרישום לסדנאות הסטאז' במכללה</vt:lpstr>
      <vt:lpstr>מצגת של PowerPoint‏</vt:lpstr>
      <vt:lpstr>מטרות הסדנה:    </vt:lpstr>
      <vt:lpstr>מצגת של PowerPoint‏</vt:lpstr>
      <vt:lpstr>מצגת של PowerPoint‏</vt:lpstr>
      <vt:lpstr>שכר המתמחה בשנת ההתמחות בהוראה מתוך  הסכם אופק חדש: </vt:lpstr>
      <vt:lpstr>מצגת של PowerPoint‏</vt:lpstr>
      <vt:lpstr>טבלת העסקה "עוז לתמורה"</vt:lpstr>
      <vt:lpstr>מצגת של PowerPoint‏</vt:lpstr>
      <vt:lpstr>שאלות?  </vt:lpstr>
    </vt:vector>
  </TitlesOfParts>
  <Company>Seminar Hakibbutzim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יהודית בר נתן</dc:creator>
  <cp:lastModifiedBy>Training Skb</cp:lastModifiedBy>
  <cp:revision>96</cp:revision>
  <dcterms:created xsi:type="dcterms:W3CDTF">2018-11-14T07:03:10Z</dcterms:created>
  <dcterms:modified xsi:type="dcterms:W3CDTF">2020-04-23T10:22:01Z</dcterms:modified>
</cp:coreProperties>
</file>